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 id="258" r:id="rId3"/>
    <p:sldId id="262" r:id="rId4"/>
    <p:sldId id="263" r:id="rId5"/>
    <p:sldId id="264" r:id="rId6"/>
    <p:sldId id="265" r:id="rId7"/>
    <p:sldId id="266" r:id="rId8"/>
    <p:sldId id="267" r:id="rId9"/>
    <p:sldId id="268" r:id="rId10"/>
    <p:sldId id="269" r:id="rId11"/>
    <p:sldId id="270" r:id="rId12"/>
    <p:sldId id="271" r:id="rId13"/>
    <p:sldId id="273" r:id="rId14"/>
    <p:sldId id="272"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7" r:id="rId58"/>
    <p:sldId id="316" r:id="rId59"/>
    <p:sldId id="318" r:id="rId60"/>
    <p:sldId id="319" r:id="rId61"/>
    <p:sldId id="320" r:id="rId62"/>
    <p:sldId id="321" r:id="rId63"/>
    <p:sldId id="322" r:id="rId64"/>
    <p:sldId id="323" r:id="rId65"/>
    <p:sldId id="324" r:id="rId66"/>
    <p:sldId id="325" r:id="rId6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476"/>
    <a:srgbClr val="65075A"/>
    <a:srgbClr val="43053C"/>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63" autoAdjust="0"/>
    <p:restoredTop sz="94660"/>
  </p:normalViewPr>
  <p:slideViewPr>
    <p:cSldViewPr snapToGrid="0">
      <p:cViewPr varScale="1">
        <p:scale>
          <a:sx n="92" d="100"/>
          <a:sy n="92" d="100"/>
        </p:scale>
        <p:origin x="927" y="48"/>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BEB660B-2274-434E-8419-9E23F1FFB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直角三角形 7">
            <a:extLst>
              <a:ext uri="{FF2B5EF4-FFF2-40B4-BE49-F238E27FC236}">
                <a16:creationId xmlns:a16="http://schemas.microsoft.com/office/drawing/2014/main" id="{3C272036-F14D-4309-B73A-70E844FB0926}"/>
              </a:ext>
            </a:extLst>
          </p:cNvPr>
          <p:cNvSpPr/>
          <p:nvPr userDrawn="1"/>
        </p:nvSpPr>
        <p:spPr>
          <a:xfrm flipH="1" flipV="1">
            <a:off x="1397000" y="-1"/>
            <a:ext cx="7788130" cy="505768"/>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660400 h 660400"/>
              <a:gd name="connsiteX1" fmla="*/ 0 w 10795000"/>
              <a:gd name="connsiteY1" fmla="*/ 0 h 660400"/>
              <a:gd name="connsiteX2" fmla="*/ 10795000 w 10795000"/>
              <a:gd name="connsiteY2" fmla="*/ 660400 h 660400"/>
              <a:gd name="connsiteX3" fmla="*/ 12700 w 10795000"/>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0795000" h="660400">
                <a:moveTo>
                  <a:pt x="12700" y="660400"/>
                </a:moveTo>
                <a:lnTo>
                  <a:pt x="0" y="0"/>
                </a:lnTo>
                <a:lnTo>
                  <a:pt x="10795000" y="660400"/>
                </a:lnTo>
                <a:lnTo>
                  <a:pt x="12700" y="660400"/>
                </a:lnTo>
                <a:close/>
              </a:path>
            </a:pathLst>
          </a:custGeom>
          <a:solidFill>
            <a:srgbClr val="650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68ADF38-54A8-47F7-BEB4-09A3959EBE3A}"/>
              </a:ext>
            </a:extLst>
          </p:cNvPr>
          <p:cNvSpPr txBox="1"/>
          <p:nvPr userDrawn="1"/>
        </p:nvSpPr>
        <p:spPr>
          <a:xfrm>
            <a:off x="2757826" y="1973228"/>
            <a:ext cx="3558887" cy="861774"/>
          </a:xfrm>
          <a:prstGeom prst="rect">
            <a:avLst/>
          </a:prstGeom>
          <a:noFill/>
        </p:spPr>
        <p:txBody>
          <a:bodyPr wrap="square" rtlCol="0">
            <a:spAutoFit/>
          </a:bodyPr>
          <a:lstStyle/>
          <a:p>
            <a:pPr marL="0" algn="l" defTabSz="914400" rtl="0" eaLnBrk="1" latinLnBrk="0" hangingPunct="1"/>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移动</a:t>
            </a:r>
            <a:r>
              <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rPr>
              <a:t>UI</a:t>
            </a:r>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设计</a:t>
            </a:r>
            <a:endPar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endParaRPr>
          </a:p>
        </p:txBody>
      </p:sp>
      <p:sp>
        <p:nvSpPr>
          <p:cNvPr id="11" name="直角三角形 7">
            <a:extLst>
              <a:ext uri="{FF2B5EF4-FFF2-40B4-BE49-F238E27FC236}">
                <a16:creationId xmlns:a16="http://schemas.microsoft.com/office/drawing/2014/main" id="{FE2E3A80-BB05-4FB7-B59D-393146BC20C2}"/>
              </a:ext>
            </a:extLst>
          </p:cNvPr>
          <p:cNvSpPr/>
          <p:nvPr userDrawn="1"/>
        </p:nvSpPr>
        <p:spPr>
          <a:xfrm flipV="1">
            <a:off x="-12700" y="0"/>
            <a:ext cx="8802846" cy="797434"/>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977900 h 977900"/>
              <a:gd name="connsiteX1" fmla="*/ 0 w 10795000"/>
              <a:gd name="connsiteY1" fmla="*/ 0 h 977900"/>
              <a:gd name="connsiteX2" fmla="*/ 10795000 w 10795000"/>
              <a:gd name="connsiteY2" fmla="*/ 977900 h 977900"/>
              <a:gd name="connsiteX3" fmla="*/ 12700 w 10795000"/>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10795000" h="977900">
                <a:moveTo>
                  <a:pt x="12700" y="977900"/>
                </a:moveTo>
                <a:lnTo>
                  <a:pt x="0" y="0"/>
                </a:lnTo>
                <a:lnTo>
                  <a:pt x="10795000" y="977900"/>
                </a:lnTo>
                <a:lnTo>
                  <a:pt x="12700" y="977900"/>
                </a:lnTo>
                <a:close/>
              </a:path>
            </a:pathLst>
          </a:cu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EA5DCB35-48BD-46AF-9A15-AFBE3D5408AD}"/>
              </a:ext>
            </a:extLst>
          </p:cNvPr>
          <p:cNvGrpSpPr/>
          <p:nvPr userDrawn="1"/>
        </p:nvGrpSpPr>
        <p:grpSpPr>
          <a:xfrm>
            <a:off x="1606321" y="3939049"/>
            <a:ext cx="6297323" cy="394708"/>
            <a:chOff x="2273300" y="2002875"/>
            <a:chExt cx="7722465" cy="484035"/>
          </a:xfrm>
        </p:grpSpPr>
        <p:sp>
          <p:nvSpPr>
            <p:cNvPr id="14" name="矩形 13">
              <a:extLst>
                <a:ext uri="{FF2B5EF4-FFF2-40B4-BE49-F238E27FC236}">
                  <a16:creationId xmlns:a16="http://schemas.microsoft.com/office/drawing/2014/main" id="{18B36D7D-F740-4C78-9267-CFBAEAD62D71}"/>
                </a:ext>
              </a:extLst>
            </p:cNvPr>
            <p:cNvSpPr/>
            <p:nvPr/>
          </p:nvSpPr>
          <p:spPr>
            <a:xfrm>
              <a:off x="2273300" y="2002875"/>
              <a:ext cx="7722465" cy="484035"/>
            </a:xfrm>
            <a:prstGeom prst="rect">
              <a:avLst/>
            </a:pr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A8575798-2BC5-4FEE-817B-4558B27145DC}"/>
                </a:ext>
              </a:extLst>
            </p:cNvPr>
            <p:cNvSpPr txBox="1"/>
            <p:nvPr/>
          </p:nvSpPr>
          <p:spPr>
            <a:xfrm>
              <a:off x="4771135" y="2002875"/>
              <a:ext cx="1565201" cy="452916"/>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主讲老师：</a:t>
              </a:r>
            </a:p>
          </p:txBody>
        </p:sp>
      </p:grpSp>
    </p:spTree>
    <p:extLst>
      <p:ext uri="{BB962C8B-B14F-4D97-AF65-F5344CB8AC3E}">
        <p14:creationId xmlns:p14="http://schemas.microsoft.com/office/powerpoint/2010/main" val="214806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E853F7-64F8-4C8D-BC1E-0C88B96A58C3}"/>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D3F7FA3-466F-4188-8F43-E7A1ECA54B19}"/>
              </a:ext>
            </a:extLst>
          </p:cNvPr>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263656-CFD5-4565-A804-30179D28E44F}"/>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2020/3/31</a:t>
            </a:fld>
            <a:endParaRPr lang="zh-CN" altLang="en-US"/>
          </a:p>
        </p:txBody>
      </p:sp>
      <p:sp>
        <p:nvSpPr>
          <p:cNvPr id="5" name="页脚占位符 4">
            <a:extLst>
              <a:ext uri="{FF2B5EF4-FFF2-40B4-BE49-F238E27FC236}">
                <a16:creationId xmlns:a16="http://schemas.microsoft.com/office/drawing/2014/main" id="{C64AF02C-8011-49B4-914F-A11DBCEC3A6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0044C97-2405-43C3-86D4-E0510AF4F840}"/>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041796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378768A-2704-4A5C-82EA-64C0A296F11E}"/>
              </a:ext>
            </a:extLst>
          </p:cNvPr>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98EA732-CAF0-4B7F-9928-3819E67BE257}"/>
              </a:ext>
            </a:extLst>
          </p:cNvPr>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4203D1-278F-458F-A9F0-1BE300C4474E}"/>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2020/3/31</a:t>
            </a:fld>
            <a:endParaRPr lang="zh-CN" altLang="en-US"/>
          </a:p>
        </p:txBody>
      </p:sp>
      <p:sp>
        <p:nvSpPr>
          <p:cNvPr id="5" name="页脚占位符 4">
            <a:extLst>
              <a:ext uri="{FF2B5EF4-FFF2-40B4-BE49-F238E27FC236}">
                <a16:creationId xmlns:a16="http://schemas.microsoft.com/office/drawing/2014/main" id="{CC932AC8-E6AD-4766-8D38-26C97F80B433}"/>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D2461BD-3637-4D25-91AE-B654B4319576}"/>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181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4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FE3CA1-E71A-4B20-83E7-BA8085EB5FCC}"/>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id="{084A1247-89A6-424C-825C-4FFFE29D6F87}"/>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9A8FE71-0576-4353-AACF-215EE26F77F7}"/>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2020/3/31</a:t>
            </a:fld>
            <a:endParaRPr lang="zh-CN" altLang="en-US"/>
          </a:p>
        </p:txBody>
      </p:sp>
      <p:sp>
        <p:nvSpPr>
          <p:cNvPr id="5" name="页脚占位符 4">
            <a:extLst>
              <a:ext uri="{FF2B5EF4-FFF2-40B4-BE49-F238E27FC236}">
                <a16:creationId xmlns:a16="http://schemas.microsoft.com/office/drawing/2014/main" id="{07876B68-1A05-4DC9-A11C-053800A32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677B07C-711B-443F-A115-CF2E8F6E8B5F}"/>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pic>
        <p:nvPicPr>
          <p:cNvPr id="7" name="图片 6" descr="未标题-1.jpg">
            <a:extLst>
              <a:ext uri="{FF2B5EF4-FFF2-40B4-BE49-F238E27FC236}">
                <a16:creationId xmlns:a16="http://schemas.microsoft.com/office/drawing/2014/main" id="{BD4E2101-E4B9-4F0B-8256-BD75CA6FE776}"/>
              </a:ext>
            </a:extLst>
          </p:cNvPr>
          <p:cNvPicPr>
            <a:picLocks noChangeAspect="1"/>
          </p:cNvPicPr>
          <p:nvPr userDrawn="1"/>
        </p:nvPicPr>
        <p:blipFill>
          <a:blip r:embed="rId2" cstate="print"/>
          <a:srcRect l="30362" t="43889" r="21759" b="41111"/>
          <a:stretch>
            <a:fillRect/>
          </a:stretch>
        </p:blipFill>
        <p:spPr>
          <a:xfrm flipH="1" flipV="1">
            <a:off x="0" y="2882900"/>
            <a:ext cx="9144000" cy="4015383"/>
          </a:xfrm>
          <a:prstGeom prst="rect">
            <a:avLst/>
          </a:prstGeom>
        </p:spPr>
      </p:pic>
      <p:pic>
        <p:nvPicPr>
          <p:cNvPr id="8" name="图片 7" descr="未标题-1.jpg">
            <a:extLst>
              <a:ext uri="{FF2B5EF4-FFF2-40B4-BE49-F238E27FC236}">
                <a16:creationId xmlns:a16="http://schemas.microsoft.com/office/drawing/2014/main" id="{05710E28-8BF0-4407-A074-B6215E9C2B06}"/>
              </a:ext>
            </a:extLst>
          </p:cNvPr>
          <p:cNvPicPr>
            <a:picLocks noChangeAspect="1"/>
          </p:cNvPicPr>
          <p:nvPr userDrawn="1"/>
        </p:nvPicPr>
        <p:blipFill>
          <a:blip r:embed="rId2" cstate="print"/>
          <a:srcRect l="30362" t="43889" r="21759" b="41111"/>
          <a:stretch>
            <a:fillRect/>
          </a:stretch>
        </p:blipFill>
        <p:spPr>
          <a:xfrm flipH="1">
            <a:off x="0" y="0"/>
            <a:ext cx="9144000" cy="2893219"/>
          </a:xfrm>
          <a:prstGeom prst="rect">
            <a:avLst/>
          </a:prstGeom>
        </p:spPr>
      </p:pic>
      <p:sp>
        <p:nvSpPr>
          <p:cNvPr id="9" name="圆角矩形 2">
            <a:extLst>
              <a:ext uri="{FF2B5EF4-FFF2-40B4-BE49-F238E27FC236}">
                <a16:creationId xmlns:a16="http://schemas.microsoft.com/office/drawing/2014/main" id="{9A3BA19C-947C-48BD-8CAB-CEC2298A2080}"/>
              </a:ext>
            </a:extLst>
          </p:cNvPr>
          <p:cNvSpPr/>
          <p:nvPr userDrawn="1"/>
        </p:nvSpPr>
        <p:spPr>
          <a:xfrm>
            <a:off x="419100" y="762000"/>
            <a:ext cx="8343900" cy="5734050"/>
          </a:xfrm>
          <a:prstGeom prst="roundRect">
            <a:avLst>
              <a:gd name="adj" fmla="val 7402"/>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p>
        </p:txBody>
      </p:sp>
    </p:spTree>
    <p:extLst>
      <p:ext uri="{BB962C8B-B14F-4D97-AF65-F5344CB8AC3E}">
        <p14:creationId xmlns:p14="http://schemas.microsoft.com/office/powerpoint/2010/main" val="1852713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标题占位符 1">
            <a:extLst>
              <a:ext uri="{FF2B5EF4-FFF2-40B4-BE49-F238E27FC236}">
                <a16:creationId xmlns:a16="http://schemas.microsoft.com/office/drawing/2014/main" id="{7479D8F4-8A4F-43C9-94BC-D22D34E3304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9" name="文本占位符 2">
            <a:extLst>
              <a:ext uri="{FF2B5EF4-FFF2-40B4-BE49-F238E27FC236}">
                <a16:creationId xmlns:a16="http://schemas.microsoft.com/office/drawing/2014/main" id="{D821037B-C5C2-4CDE-BCFE-2AABF1342684}"/>
              </a:ext>
            </a:extLst>
          </p:cNvPr>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 name="日期占位符 3">
            <a:extLst>
              <a:ext uri="{FF2B5EF4-FFF2-40B4-BE49-F238E27FC236}">
                <a16:creationId xmlns:a16="http://schemas.microsoft.com/office/drawing/2014/main" id="{873F56F6-2C6C-4C3D-8C3D-421487CE64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B44C94-4780-4C87-BAB1-536B94A19459}" type="datetimeFigureOut">
              <a:rPr lang="zh-CN" altLang="en-US" smtClean="0"/>
              <a:t>2020/3/31</a:t>
            </a:fld>
            <a:endParaRPr lang="zh-CN" altLang="en-US"/>
          </a:p>
        </p:txBody>
      </p:sp>
      <p:sp>
        <p:nvSpPr>
          <p:cNvPr id="11" name="页脚占位符 4">
            <a:extLst>
              <a:ext uri="{FF2B5EF4-FFF2-40B4-BE49-F238E27FC236}">
                <a16:creationId xmlns:a16="http://schemas.microsoft.com/office/drawing/2014/main" id="{3DD115F3-B07D-463B-BDF8-66085AFB8A3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2" name="灯片编号占位符 5">
            <a:extLst>
              <a:ext uri="{FF2B5EF4-FFF2-40B4-BE49-F238E27FC236}">
                <a16:creationId xmlns:a16="http://schemas.microsoft.com/office/drawing/2014/main" id="{D97C39E2-C7FC-47E7-AB13-908F56145E6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E02916-4D31-4D8F-9965-1AC866D5E0D5}" type="slidenum">
              <a:rPr lang="zh-CN" altLang="en-US" smtClean="0"/>
              <a:t>‹#›</a:t>
            </a:fld>
            <a:endParaRPr lang="zh-CN" altLang="en-US"/>
          </a:p>
        </p:txBody>
      </p:sp>
      <p:sp>
        <p:nvSpPr>
          <p:cNvPr id="13" name="矩形 12">
            <a:extLst>
              <a:ext uri="{FF2B5EF4-FFF2-40B4-BE49-F238E27FC236}">
                <a16:creationId xmlns:a16="http://schemas.microsoft.com/office/drawing/2014/main" id="{B0292574-6DB6-4FAF-B69F-5B6B294F8956}"/>
              </a:ext>
            </a:extLst>
          </p:cNvPr>
          <p:cNvSpPr/>
          <p:nvPr userDrawn="1"/>
        </p:nvSpPr>
        <p:spPr>
          <a:xfrm>
            <a:off x="0" y="0"/>
            <a:ext cx="9144000" cy="6858000"/>
          </a:xfrm>
          <a:prstGeom prst="rect">
            <a:avLst/>
          </a:prstGeom>
          <a:pattFill prst="lt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14" name="图片 13" descr="未标题-1.jpg">
            <a:extLst>
              <a:ext uri="{FF2B5EF4-FFF2-40B4-BE49-F238E27FC236}">
                <a16:creationId xmlns:a16="http://schemas.microsoft.com/office/drawing/2014/main" id="{D8308166-5EDD-4FC2-BF27-9D4F932DF54C}"/>
              </a:ext>
            </a:extLst>
          </p:cNvPr>
          <p:cNvPicPr>
            <a:picLocks noChangeAspect="1"/>
          </p:cNvPicPr>
          <p:nvPr userDrawn="1"/>
        </p:nvPicPr>
        <p:blipFill>
          <a:blip r:embed="rId2" cstate="print"/>
          <a:srcRect l="30362" t="43889" r="21759" b="43140"/>
          <a:stretch>
            <a:fillRect/>
          </a:stretch>
        </p:blipFill>
        <p:spPr>
          <a:xfrm flipH="1">
            <a:off x="0" y="2197100"/>
            <a:ext cx="9144000" cy="2501900"/>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10565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ppt_y-#ppt_h/2"/>
                                          </p:val>
                                        </p:tav>
                                        <p:tav tm="100000">
                                          <p:val>
                                            <p:strVal val="#ppt_y"/>
                                          </p:val>
                                        </p:tav>
                                      </p:tavLst>
                                    </p:anim>
                                    <p:anim calcmode="lin" valueType="num">
                                      <p:cBhvr>
                                        <p:cTn id="9" dur="500" fill="hold"/>
                                        <p:tgtEl>
                                          <p:spTgt spid="14"/>
                                        </p:tgtEl>
                                        <p:attrNameLst>
                                          <p:attrName>ppt_w</p:attrName>
                                        </p:attrNameLst>
                                      </p:cBhvr>
                                      <p:tavLst>
                                        <p:tav tm="0">
                                          <p:val>
                                            <p:strVal val="#ppt_w"/>
                                          </p:val>
                                        </p:tav>
                                        <p:tav tm="100000">
                                          <p:val>
                                            <p:strVal val="#ppt_w"/>
                                          </p:val>
                                        </p:tav>
                                      </p:tavLst>
                                    </p:anim>
                                    <p:anim calcmode="lin" valueType="num">
                                      <p:cBhvr>
                                        <p:cTn id="1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26DC1E-2A5B-4493-8C96-81E06C3FCE1B}"/>
              </a:ext>
            </a:extLst>
          </p:cNvPr>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04E0408-8B10-4D4E-99CC-377AACCE942A}"/>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id="{CD3D45D4-7AC8-45BA-81EC-007ECC66721E}"/>
              </a:ext>
            </a:extLst>
          </p:cNvPr>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43EE032-3734-4B92-B0A8-2480DE3413B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id="{00F5DDFB-96F5-48AE-A950-F74661D12FCD}"/>
              </a:ext>
            </a:extLst>
          </p:cNvPr>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8488A30-9A5C-48EF-A4C1-01A4608AE3AC}"/>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2020/3/31</a:t>
            </a:fld>
            <a:endParaRPr lang="zh-CN" altLang="en-US"/>
          </a:p>
        </p:txBody>
      </p:sp>
      <p:sp>
        <p:nvSpPr>
          <p:cNvPr id="8" name="页脚占位符 7">
            <a:extLst>
              <a:ext uri="{FF2B5EF4-FFF2-40B4-BE49-F238E27FC236}">
                <a16:creationId xmlns:a16="http://schemas.microsoft.com/office/drawing/2014/main" id="{806B374F-25E3-4DD2-BFF3-4F34A78AB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FE12752B-3697-4832-856A-5F0992FC625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11982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F4687D-9285-4433-859F-43E5604D07E0}"/>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1C2F163-DF24-4A7B-A9F2-68A0DCDE7048}"/>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2020/3/31</a:t>
            </a:fld>
            <a:endParaRPr lang="zh-CN" altLang="en-US"/>
          </a:p>
        </p:txBody>
      </p:sp>
      <p:sp>
        <p:nvSpPr>
          <p:cNvPr id="4" name="页脚占位符 3">
            <a:extLst>
              <a:ext uri="{FF2B5EF4-FFF2-40B4-BE49-F238E27FC236}">
                <a16:creationId xmlns:a16="http://schemas.microsoft.com/office/drawing/2014/main" id="{B59C0240-F264-4C0B-9705-74AD41818FC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8EE5770-4BCC-4B4A-8C19-D5A18402D99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65567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10EBA8E-AA46-4C2E-BFF3-DDB18DCF9CC9}"/>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2020/3/31</a:t>
            </a:fld>
            <a:endParaRPr lang="zh-CN" altLang="en-US"/>
          </a:p>
        </p:txBody>
      </p:sp>
      <p:sp>
        <p:nvSpPr>
          <p:cNvPr id="3" name="页脚占位符 2">
            <a:extLst>
              <a:ext uri="{FF2B5EF4-FFF2-40B4-BE49-F238E27FC236}">
                <a16:creationId xmlns:a16="http://schemas.microsoft.com/office/drawing/2014/main" id="{643C9EA2-6856-456E-86E0-8CF221AD7DE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786CC6D7-D7C6-4411-B7A1-6F2D299C0C7A}"/>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860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251B69-F08C-4838-8B81-05F2FC025E9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id="{2A9611DB-B4FD-4DA0-AB89-0CF9EFB80C23}"/>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04C4F6C-5D07-466C-B97E-C7774F87B9C4}"/>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27CBC6C2-BEAE-4495-A8B7-2E76DB72806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2020/3/31</a:t>
            </a:fld>
            <a:endParaRPr lang="zh-CN" altLang="en-US"/>
          </a:p>
        </p:txBody>
      </p:sp>
      <p:sp>
        <p:nvSpPr>
          <p:cNvPr id="6" name="页脚占位符 5">
            <a:extLst>
              <a:ext uri="{FF2B5EF4-FFF2-40B4-BE49-F238E27FC236}">
                <a16:creationId xmlns:a16="http://schemas.microsoft.com/office/drawing/2014/main" id="{E79C29F6-4873-4E69-B089-DA26E934A55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8B6356D-D934-41B1-980E-D6D429D3D974}"/>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6725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29DC06-D63B-41E6-99CD-BC065AE1B99B}"/>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id="{FA98D85C-6C1F-46FD-A207-F627C25CB05A}"/>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id="{D56FF4AA-395A-4F04-A912-62996F92C14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8401E0EF-428E-4105-B4FD-0740E82E6C0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2020/3/31</a:t>
            </a:fld>
            <a:endParaRPr lang="zh-CN" altLang="en-US"/>
          </a:p>
        </p:txBody>
      </p:sp>
      <p:sp>
        <p:nvSpPr>
          <p:cNvPr id="6" name="页脚占位符 5">
            <a:extLst>
              <a:ext uri="{FF2B5EF4-FFF2-40B4-BE49-F238E27FC236}">
                <a16:creationId xmlns:a16="http://schemas.microsoft.com/office/drawing/2014/main" id="{9749F3CC-AF03-4634-BABD-B8F21FA53825}"/>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1C14A88E-B429-49FD-A541-F986BF0787E3}"/>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1122295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07569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1.tif"/></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3.jpg"/></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7.jpeg"/></Relationships>
</file>

<file path=ppt/slides/_rels/slide3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2.jpg"/></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5.jpg"/></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3.png"/></Relationships>
</file>

<file path=ppt/slides/_rels/slide6.xml.rels><?xml version="1.0" encoding="UTF-8" standalone="yes"?>
<Relationships xmlns="http://schemas.openxmlformats.org/package/2006/relationships"><Relationship Id="rId3" Type="http://schemas.openxmlformats.org/officeDocument/2006/relationships/image" Target="../media/image8.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9.tif"/></Relationships>
</file>

<file path=ppt/slides/_rels/slide6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5.png"/></Relationships>
</file>

<file path=ppt/slides/_rels/slide61.xml.rels><?xml version="1.0" encoding="UTF-8" standalone="yes"?>
<Relationships xmlns="http://schemas.openxmlformats.org/package/2006/relationships"><Relationship Id="rId3" Type="http://schemas.openxmlformats.org/officeDocument/2006/relationships/image" Target="../media/image66.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7.tiff"/></Relationships>
</file>

<file path=ppt/slides/_rels/slide62.xml.rels><?xml version="1.0" encoding="UTF-8" standalone="yes"?>
<Relationships xmlns="http://schemas.openxmlformats.org/package/2006/relationships"><Relationship Id="rId3" Type="http://schemas.openxmlformats.org/officeDocument/2006/relationships/image" Target="../media/image68.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9.tiff"/></Relationships>
</file>

<file path=ppt/slides/_rels/slide6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71.tiff"/></Relationships>
</file>

<file path=ppt/slides/_rels/slide6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73.tiff"/></Relationships>
</file>

<file path=ppt/slides/_rels/slide6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02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2009"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简牍装</a:t>
            </a:r>
          </a:p>
        </p:txBody>
      </p:sp>
      <p:sp>
        <p:nvSpPr>
          <p:cNvPr id="2" name="矩形 1">
            <a:extLst>
              <a:ext uri="{FF2B5EF4-FFF2-40B4-BE49-F238E27FC236}">
                <a16:creationId xmlns:a16="http://schemas.microsoft.com/office/drawing/2014/main" id="{BC365D46-1004-48B1-A5BB-11CBC27D063B}"/>
              </a:ext>
            </a:extLst>
          </p:cNvPr>
          <p:cNvSpPr/>
          <p:nvPr/>
        </p:nvSpPr>
        <p:spPr>
          <a:xfrm>
            <a:off x="1096241" y="1807171"/>
            <a:ext cx="7159336" cy="1938992"/>
          </a:xfrm>
          <a:prstGeom prst="rect">
            <a:avLst/>
          </a:prstGeom>
        </p:spPr>
        <p:txBody>
          <a:bodyPr wrap="square">
            <a:spAutoFit/>
          </a:bodyPr>
          <a:lstStyle/>
          <a:p>
            <a:pPr indent="266700" algn="just">
              <a:spcAft>
                <a:spcPts val="0"/>
              </a:spcAft>
            </a:pPr>
            <a:r>
              <a:rPr lang="en-US" altLang="zh-CN" sz="2400" dirty="0"/>
              <a:t>    </a:t>
            </a:r>
            <a:r>
              <a:rPr lang="zh-CN" altLang="zh-CN" sz="2400" dirty="0"/>
              <a:t>简，即竹片，竹片做成的书称为“简策＂。简又有两种：一是汗简（也称汗青，就是把竹子放在火上烘干，这样可以避免腐朽），二是杀青（削去竹片青皮，防止新竹的腐朽和虫害）。牍，即木片，木片做成的书称为“版牍”</a:t>
            </a:r>
            <a:r>
              <a:rPr lang="zh-CN" altLang="en-US" sz="2400" dirty="0"/>
              <a:t> </a:t>
            </a:r>
            <a:r>
              <a:rPr lang="zh-CN" altLang="zh-CN" sz="2400" dirty="0"/>
              <a:t>。</a:t>
            </a:r>
          </a:p>
        </p:txBody>
      </p:sp>
      <p:grpSp>
        <p:nvGrpSpPr>
          <p:cNvPr id="3" name="组合 2">
            <a:extLst>
              <a:ext uri="{FF2B5EF4-FFF2-40B4-BE49-F238E27FC236}">
                <a16:creationId xmlns:a16="http://schemas.microsoft.com/office/drawing/2014/main" id="{73B1FD9C-F7E6-4ED3-B61A-0CAC230EA61B}"/>
              </a:ext>
            </a:extLst>
          </p:cNvPr>
          <p:cNvGrpSpPr/>
          <p:nvPr/>
        </p:nvGrpSpPr>
        <p:grpSpPr>
          <a:xfrm>
            <a:off x="1096241" y="3894749"/>
            <a:ext cx="6990526" cy="2230692"/>
            <a:chOff x="1299421" y="3893072"/>
            <a:chExt cx="6545158" cy="2088574"/>
          </a:xfrm>
        </p:grpSpPr>
        <p:pic>
          <p:nvPicPr>
            <p:cNvPr id="19" name="图片 18">
              <a:extLst>
                <a:ext uri="{FF2B5EF4-FFF2-40B4-BE49-F238E27FC236}">
                  <a16:creationId xmlns:a16="http://schemas.microsoft.com/office/drawing/2014/main" id="{AD4EA5A3-341C-4D6A-8587-C0850A0306E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299421" y="3903514"/>
              <a:ext cx="3573360" cy="2078132"/>
            </a:xfrm>
            <a:prstGeom prst="rect">
              <a:avLst/>
            </a:prstGeom>
          </p:spPr>
        </p:pic>
        <p:pic>
          <p:nvPicPr>
            <p:cNvPr id="20" name="图片 19">
              <a:extLst>
                <a:ext uri="{FF2B5EF4-FFF2-40B4-BE49-F238E27FC236}">
                  <a16:creationId xmlns:a16="http://schemas.microsoft.com/office/drawing/2014/main" id="{AAE12A5B-E690-4D56-A4A2-81CC563450F9}"/>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060129" y="3893072"/>
              <a:ext cx="2784450" cy="2088574"/>
            </a:xfrm>
            <a:prstGeom prst="rect">
              <a:avLst/>
            </a:prstGeom>
          </p:spPr>
        </p:pic>
      </p:grpSp>
    </p:spTree>
    <p:extLst>
      <p:ext uri="{BB962C8B-B14F-4D97-AF65-F5344CB8AC3E}">
        <p14:creationId xmlns:p14="http://schemas.microsoft.com/office/powerpoint/2010/main" val="68772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2009"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简牍装</a:t>
            </a:r>
          </a:p>
        </p:txBody>
      </p:sp>
      <p:sp>
        <p:nvSpPr>
          <p:cNvPr id="2" name="矩形 1">
            <a:extLst>
              <a:ext uri="{FF2B5EF4-FFF2-40B4-BE49-F238E27FC236}">
                <a16:creationId xmlns:a16="http://schemas.microsoft.com/office/drawing/2014/main" id="{BC365D46-1004-48B1-A5BB-11CBC27D063B}"/>
              </a:ext>
            </a:extLst>
          </p:cNvPr>
          <p:cNvSpPr/>
          <p:nvPr/>
        </p:nvSpPr>
        <p:spPr>
          <a:xfrm>
            <a:off x="1059875" y="1807171"/>
            <a:ext cx="7304809" cy="2677656"/>
          </a:xfrm>
          <a:prstGeom prst="rect">
            <a:avLst/>
          </a:prstGeom>
        </p:spPr>
        <p:txBody>
          <a:bodyPr wrap="square">
            <a:spAutoFit/>
          </a:bodyPr>
          <a:lstStyle/>
          <a:p>
            <a:pPr algn="just"/>
            <a:r>
              <a:rPr lang="en-US" altLang="zh-CN" sz="2400" dirty="0"/>
              <a:t>      </a:t>
            </a:r>
            <a:r>
              <a:rPr lang="zh-CN" altLang="zh-CN" sz="2400" dirty="0"/>
              <a:t>木片做成的“版牍”和竹片做成的书“简策”，二者合称为“简牍”。简牍开始于周代（公元前</a:t>
            </a:r>
            <a:r>
              <a:rPr lang="en-US" altLang="zh-CN" sz="2400" dirty="0"/>
              <a:t>10</a:t>
            </a:r>
            <a:r>
              <a:rPr lang="zh-CN" altLang="zh-CN" sz="2400" dirty="0"/>
              <a:t>世纪），它的盛行阶段是从公元前</a:t>
            </a:r>
            <a:r>
              <a:rPr lang="en-US" altLang="zh-CN" sz="2400" dirty="0"/>
              <a:t>5</a:t>
            </a:r>
            <a:r>
              <a:rPr lang="zh-CN" altLang="zh-CN" sz="2400" dirty="0"/>
              <a:t>世纪到公元</a:t>
            </a:r>
            <a:r>
              <a:rPr lang="en-US" altLang="zh-CN" sz="2400" dirty="0"/>
              <a:t>3</a:t>
            </a:r>
            <a:r>
              <a:rPr lang="zh-CN" altLang="zh-CN" sz="2400" dirty="0"/>
              <a:t>世纪之间的</a:t>
            </a:r>
            <a:r>
              <a:rPr lang="en-US" altLang="zh-CN" sz="2400" dirty="0"/>
              <a:t>800</a:t>
            </a:r>
            <a:r>
              <a:rPr lang="zh-CN" altLang="zh-CN" sz="2400" dirty="0"/>
              <a:t>多年的时间。现在我国已大量出土了战国时期、秦、汉代的简策。我国古代的许多著作都是写在简策上的，例如《诗经》、《春秋》、《周易》、《离骚》和《礼仪》等。</a:t>
            </a:r>
          </a:p>
        </p:txBody>
      </p:sp>
    </p:spTree>
    <p:extLst>
      <p:ext uri="{BB962C8B-B14F-4D97-AF65-F5344CB8AC3E}">
        <p14:creationId xmlns:p14="http://schemas.microsoft.com/office/powerpoint/2010/main" val="1102306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2009"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卷轴装</a:t>
            </a:r>
          </a:p>
        </p:txBody>
      </p:sp>
      <p:sp>
        <p:nvSpPr>
          <p:cNvPr id="3" name="矩形 2">
            <a:extLst>
              <a:ext uri="{FF2B5EF4-FFF2-40B4-BE49-F238E27FC236}">
                <a16:creationId xmlns:a16="http://schemas.microsoft.com/office/drawing/2014/main" id="{7E3A1A15-83EA-49D7-B55B-DE6E3F9EFCFD}"/>
              </a:ext>
            </a:extLst>
          </p:cNvPr>
          <p:cNvSpPr/>
          <p:nvPr/>
        </p:nvSpPr>
        <p:spPr>
          <a:xfrm>
            <a:off x="1184562" y="1807171"/>
            <a:ext cx="7258051" cy="1569660"/>
          </a:xfrm>
          <a:prstGeom prst="rect">
            <a:avLst/>
          </a:prstGeom>
        </p:spPr>
        <p:txBody>
          <a:bodyPr wrap="square">
            <a:spAutoFit/>
          </a:bodyPr>
          <a:lstStyle/>
          <a:p>
            <a:pPr indent="266700" algn="just">
              <a:spcAft>
                <a:spcPts val="0"/>
              </a:spcAft>
            </a:pPr>
            <a:r>
              <a:rPr lang="en-US" altLang="zh-CN" sz="2400" dirty="0"/>
              <a:t>   </a:t>
            </a:r>
            <a:r>
              <a:rPr lang="zh-CN" altLang="zh-CN" sz="2400" dirty="0"/>
              <a:t>我国历史上使用较长的书籍形式就是卷轴装。卷轴装的形式始于汉代，主要存在于魏晋南北朝至隋唐时期。卷轴装的材料开始是帛的，伴随着纸的发明，便开始用纸制作卷轴。</a:t>
            </a:r>
          </a:p>
        </p:txBody>
      </p:sp>
      <p:pic>
        <p:nvPicPr>
          <p:cNvPr id="10" name="图片 9">
            <a:extLst>
              <a:ext uri="{FF2B5EF4-FFF2-40B4-BE49-F238E27FC236}">
                <a16:creationId xmlns:a16="http://schemas.microsoft.com/office/drawing/2014/main" id="{109C13CE-BF9D-4A91-B609-A4D660A937B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84562" y="3481170"/>
            <a:ext cx="7025148" cy="2805544"/>
          </a:xfrm>
          <a:prstGeom prst="rect">
            <a:avLst/>
          </a:prstGeom>
        </p:spPr>
      </p:pic>
    </p:spTree>
    <p:extLst>
      <p:ext uri="{BB962C8B-B14F-4D97-AF65-F5344CB8AC3E}">
        <p14:creationId xmlns:p14="http://schemas.microsoft.com/office/powerpoint/2010/main" val="2711407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2009"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卷轴装</a:t>
            </a:r>
          </a:p>
        </p:txBody>
      </p:sp>
      <p:sp>
        <p:nvSpPr>
          <p:cNvPr id="3" name="矩形 2">
            <a:extLst>
              <a:ext uri="{FF2B5EF4-FFF2-40B4-BE49-F238E27FC236}">
                <a16:creationId xmlns:a16="http://schemas.microsoft.com/office/drawing/2014/main" id="{7E3A1A15-83EA-49D7-B55B-DE6E3F9EFCFD}"/>
              </a:ext>
            </a:extLst>
          </p:cNvPr>
          <p:cNvSpPr/>
          <p:nvPr/>
        </p:nvSpPr>
        <p:spPr>
          <a:xfrm>
            <a:off x="1184562" y="1807171"/>
            <a:ext cx="7258051" cy="2308324"/>
          </a:xfrm>
          <a:prstGeom prst="rect">
            <a:avLst/>
          </a:prstGeom>
        </p:spPr>
        <p:txBody>
          <a:bodyPr wrap="square">
            <a:spAutoFit/>
          </a:bodyPr>
          <a:lstStyle/>
          <a:p>
            <a:pPr algn="just"/>
            <a:r>
              <a:rPr lang="en-US" altLang="zh-CN" sz="2400" dirty="0"/>
              <a:t>      </a:t>
            </a:r>
            <a:r>
              <a:rPr lang="zh-CN" altLang="zh-CN" sz="2400" dirty="0"/>
              <a:t>卷轴装又称卷子装，比简策有很大的进步，但也存在很多的缺点。卷轴装的形式在唐代后期发生了变化，其原因在于制作一本书需要经过粘纸、加轴、装裸、系带等环节，在阅读时，要展卷、收卷，查阅某一地方非常不便。为了避免卷轴装的缺点，人们又发明了旋风装和经折装。</a:t>
            </a:r>
          </a:p>
        </p:txBody>
      </p:sp>
    </p:spTree>
    <p:extLst>
      <p:ext uri="{BB962C8B-B14F-4D97-AF65-F5344CB8AC3E}">
        <p14:creationId xmlns:p14="http://schemas.microsoft.com/office/powerpoint/2010/main" val="4260910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3496"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卷轴装的构成</a:t>
            </a:r>
          </a:p>
        </p:txBody>
      </p:sp>
      <p:pic>
        <p:nvPicPr>
          <p:cNvPr id="4" name="图片 3">
            <a:extLst>
              <a:ext uri="{FF2B5EF4-FFF2-40B4-BE49-F238E27FC236}">
                <a16:creationId xmlns:a16="http://schemas.microsoft.com/office/drawing/2014/main" id="{2DA8AC42-D57D-47B6-B8DD-507CC5D0FD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168" y="1843872"/>
            <a:ext cx="7813964" cy="4354818"/>
          </a:xfrm>
          <a:prstGeom prst="rect">
            <a:avLst/>
          </a:prstGeom>
        </p:spPr>
      </p:pic>
      <p:sp>
        <p:nvSpPr>
          <p:cNvPr id="5" name="矩形 4">
            <a:extLst>
              <a:ext uri="{FF2B5EF4-FFF2-40B4-BE49-F238E27FC236}">
                <a16:creationId xmlns:a16="http://schemas.microsoft.com/office/drawing/2014/main" id="{39EEB39B-837A-4E3D-82C6-94C20A7B8092}"/>
              </a:ext>
            </a:extLst>
          </p:cNvPr>
          <p:cNvSpPr/>
          <p:nvPr/>
        </p:nvSpPr>
        <p:spPr>
          <a:xfrm>
            <a:off x="1501555" y="3815834"/>
            <a:ext cx="697627" cy="707886"/>
          </a:xfrm>
          <a:prstGeom prst="rect">
            <a:avLst/>
          </a:prstGeom>
        </p:spPr>
        <p:txBody>
          <a:bodyPr wrap="none">
            <a:spAutoFit/>
          </a:bodyPr>
          <a:lstStyle/>
          <a:p>
            <a:pPr algn="just"/>
            <a:r>
              <a:rPr lang="zh-CN" altLang="zh-CN" sz="4000" dirty="0"/>
              <a:t>卷</a:t>
            </a:r>
            <a:endParaRPr lang="zh-CN" altLang="en-US" sz="4000" dirty="0"/>
          </a:p>
        </p:txBody>
      </p:sp>
      <p:sp>
        <p:nvSpPr>
          <p:cNvPr id="11" name="矩形 10">
            <a:extLst>
              <a:ext uri="{FF2B5EF4-FFF2-40B4-BE49-F238E27FC236}">
                <a16:creationId xmlns:a16="http://schemas.microsoft.com/office/drawing/2014/main" id="{423F1D01-9FEC-487B-B776-1B8CE0210443}"/>
              </a:ext>
            </a:extLst>
          </p:cNvPr>
          <p:cNvSpPr/>
          <p:nvPr/>
        </p:nvSpPr>
        <p:spPr>
          <a:xfrm>
            <a:off x="3642083" y="2792329"/>
            <a:ext cx="697627" cy="707886"/>
          </a:xfrm>
          <a:prstGeom prst="rect">
            <a:avLst/>
          </a:prstGeom>
        </p:spPr>
        <p:txBody>
          <a:bodyPr wrap="none">
            <a:spAutoFit/>
          </a:bodyPr>
          <a:lstStyle/>
          <a:p>
            <a:r>
              <a:rPr lang="zh-CN" altLang="zh-CN" sz="4000" dirty="0"/>
              <a:t>轴</a:t>
            </a:r>
            <a:endParaRPr lang="zh-CN" altLang="en-US" sz="4000" dirty="0"/>
          </a:p>
        </p:txBody>
      </p:sp>
      <p:sp>
        <p:nvSpPr>
          <p:cNvPr id="12" name="矩形 11">
            <a:extLst>
              <a:ext uri="{FF2B5EF4-FFF2-40B4-BE49-F238E27FC236}">
                <a16:creationId xmlns:a16="http://schemas.microsoft.com/office/drawing/2014/main" id="{10D2CBCE-0399-41BF-8835-666688D29CF3}"/>
              </a:ext>
            </a:extLst>
          </p:cNvPr>
          <p:cNvSpPr/>
          <p:nvPr/>
        </p:nvSpPr>
        <p:spPr>
          <a:xfrm>
            <a:off x="4894187" y="4761407"/>
            <a:ext cx="697627" cy="707886"/>
          </a:xfrm>
          <a:prstGeom prst="rect">
            <a:avLst/>
          </a:prstGeom>
        </p:spPr>
        <p:txBody>
          <a:bodyPr wrap="none">
            <a:spAutoFit/>
          </a:bodyPr>
          <a:lstStyle/>
          <a:p>
            <a:r>
              <a:rPr lang="zh-CN" altLang="zh-CN" sz="4000" dirty="0"/>
              <a:t>缥</a:t>
            </a:r>
            <a:endParaRPr lang="zh-CN" altLang="en-US" sz="4000" dirty="0"/>
          </a:p>
        </p:txBody>
      </p:sp>
      <p:sp>
        <p:nvSpPr>
          <p:cNvPr id="13" name="矩形 12">
            <a:extLst>
              <a:ext uri="{FF2B5EF4-FFF2-40B4-BE49-F238E27FC236}">
                <a16:creationId xmlns:a16="http://schemas.microsoft.com/office/drawing/2014/main" id="{8D349FBD-0350-4D62-8077-7B678A162F62}"/>
              </a:ext>
            </a:extLst>
          </p:cNvPr>
          <p:cNvSpPr/>
          <p:nvPr/>
        </p:nvSpPr>
        <p:spPr>
          <a:xfrm>
            <a:off x="6987956" y="3500215"/>
            <a:ext cx="697627" cy="707886"/>
          </a:xfrm>
          <a:prstGeom prst="rect">
            <a:avLst/>
          </a:prstGeom>
        </p:spPr>
        <p:txBody>
          <a:bodyPr wrap="none">
            <a:spAutoFit/>
          </a:bodyPr>
          <a:lstStyle/>
          <a:p>
            <a:r>
              <a:rPr lang="zh-CN" altLang="zh-CN" sz="4000" dirty="0"/>
              <a:t>带</a:t>
            </a:r>
            <a:endParaRPr lang="zh-CN" altLang="en-US" sz="4000" dirty="0"/>
          </a:p>
        </p:txBody>
      </p:sp>
    </p:spTree>
    <p:extLst>
      <p:ext uri="{BB962C8B-B14F-4D97-AF65-F5344CB8AC3E}">
        <p14:creationId xmlns:p14="http://schemas.microsoft.com/office/powerpoint/2010/main" val="31516026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2009"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旋风装</a:t>
            </a:r>
          </a:p>
        </p:txBody>
      </p:sp>
      <p:sp>
        <p:nvSpPr>
          <p:cNvPr id="2" name="矩形 1">
            <a:extLst>
              <a:ext uri="{FF2B5EF4-FFF2-40B4-BE49-F238E27FC236}">
                <a16:creationId xmlns:a16="http://schemas.microsoft.com/office/drawing/2014/main" id="{3129FD9F-29EF-4AAD-A20A-C96392A97DB2}"/>
              </a:ext>
            </a:extLst>
          </p:cNvPr>
          <p:cNvSpPr/>
          <p:nvPr/>
        </p:nvSpPr>
        <p:spPr>
          <a:xfrm>
            <a:off x="1052368" y="1786391"/>
            <a:ext cx="7275945" cy="2677656"/>
          </a:xfrm>
          <a:prstGeom prst="rect">
            <a:avLst/>
          </a:prstGeom>
        </p:spPr>
        <p:txBody>
          <a:bodyPr wrap="square">
            <a:spAutoFit/>
          </a:bodyPr>
          <a:lstStyle/>
          <a:p>
            <a:pPr indent="266700" algn="just">
              <a:spcAft>
                <a:spcPts val="0"/>
              </a:spcAft>
            </a:pPr>
            <a:r>
              <a:rPr lang="en-US" altLang="zh-CN" sz="2400" dirty="0"/>
              <a:t>   </a:t>
            </a:r>
            <a:r>
              <a:rPr lang="zh-CN" altLang="zh-CN" sz="2400" dirty="0"/>
              <a:t>旋风装，在外观上看，与卷轴装一样，只有展开阅读时才能发现，它是由一张比书页略宽的长厚纸来做底版，首页全幅装裱在卷的右首，单面书写。从第二页开始，双面书写，依次按序排在上一页的下面。这种装帧形式收藏时从首向尾卷起、捆绑，在外形上看与卷轴装无差别。里面的书页，随风飞翻犹如旋风， 所以后人把它形象的称为旋风装。</a:t>
            </a:r>
          </a:p>
        </p:txBody>
      </p:sp>
      <p:pic>
        <p:nvPicPr>
          <p:cNvPr id="10" name="图片 9">
            <a:extLst>
              <a:ext uri="{FF2B5EF4-FFF2-40B4-BE49-F238E27FC236}">
                <a16:creationId xmlns:a16="http://schemas.microsoft.com/office/drawing/2014/main" id="{2277BA7B-F1EB-4D0B-B0D1-F0038F6E693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404224" y="4464047"/>
            <a:ext cx="4106950" cy="1969984"/>
          </a:xfrm>
          <a:prstGeom prst="rect">
            <a:avLst/>
          </a:prstGeom>
        </p:spPr>
      </p:pic>
    </p:spTree>
    <p:extLst>
      <p:ext uri="{BB962C8B-B14F-4D97-AF65-F5344CB8AC3E}">
        <p14:creationId xmlns:p14="http://schemas.microsoft.com/office/powerpoint/2010/main" val="2442718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2009"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经折装</a:t>
            </a:r>
          </a:p>
        </p:txBody>
      </p:sp>
      <p:sp>
        <p:nvSpPr>
          <p:cNvPr id="2" name="矩形 1">
            <a:extLst>
              <a:ext uri="{FF2B5EF4-FFF2-40B4-BE49-F238E27FC236}">
                <a16:creationId xmlns:a16="http://schemas.microsoft.com/office/drawing/2014/main" id="{3129FD9F-29EF-4AAD-A20A-C96392A97DB2}"/>
              </a:ext>
            </a:extLst>
          </p:cNvPr>
          <p:cNvSpPr/>
          <p:nvPr/>
        </p:nvSpPr>
        <p:spPr>
          <a:xfrm>
            <a:off x="1052368" y="1786391"/>
            <a:ext cx="7275945" cy="2215991"/>
          </a:xfrm>
          <a:prstGeom prst="rect">
            <a:avLst/>
          </a:prstGeom>
        </p:spPr>
        <p:txBody>
          <a:bodyPr wrap="square">
            <a:spAutoFit/>
          </a:bodyPr>
          <a:lstStyle/>
          <a:p>
            <a:pPr algn="just"/>
            <a:r>
              <a:rPr lang="en-US" altLang="zh-CN" sz="2400" dirty="0"/>
              <a:t>      </a:t>
            </a:r>
            <a:r>
              <a:rPr lang="zh-CN" altLang="zh-CN" sz="2400" dirty="0"/>
              <a:t>经折装，也称为折子装，就是把本来用卷轴形式的纸书不用卷的方法，而是改用左右反复折叠的办法，最后折成长方形的折子状。至今，这种装帧形式仍在使用</a:t>
            </a:r>
            <a:r>
              <a:rPr lang="zh-CN" altLang="en-US" sz="2400" dirty="0"/>
              <a:t>，</a:t>
            </a:r>
            <a:r>
              <a:rPr lang="zh-CN" altLang="zh-CN" sz="2400" dirty="0"/>
              <a:t>如企业宣传册、旅游景点介绍、房地产广告册、画册等，都是在这种装帧形式的继承上发展。</a:t>
            </a:r>
          </a:p>
          <a:p>
            <a:endParaRPr lang="zh-CN" altLang="zh-CN" dirty="0"/>
          </a:p>
        </p:txBody>
      </p:sp>
      <p:grpSp>
        <p:nvGrpSpPr>
          <p:cNvPr id="3" name="组合 2">
            <a:extLst>
              <a:ext uri="{FF2B5EF4-FFF2-40B4-BE49-F238E27FC236}">
                <a16:creationId xmlns:a16="http://schemas.microsoft.com/office/drawing/2014/main" id="{B286FA87-C4BE-4B1D-A685-A380DCF8EC30}"/>
              </a:ext>
            </a:extLst>
          </p:cNvPr>
          <p:cNvGrpSpPr/>
          <p:nvPr/>
        </p:nvGrpSpPr>
        <p:grpSpPr>
          <a:xfrm>
            <a:off x="1165709" y="3814068"/>
            <a:ext cx="6897898" cy="2529582"/>
            <a:chOff x="1225056" y="3976539"/>
            <a:chExt cx="6449364" cy="2365096"/>
          </a:xfrm>
        </p:grpSpPr>
        <p:pic>
          <p:nvPicPr>
            <p:cNvPr id="11" name="图片 10">
              <a:extLst>
                <a:ext uri="{FF2B5EF4-FFF2-40B4-BE49-F238E27FC236}">
                  <a16:creationId xmlns:a16="http://schemas.microsoft.com/office/drawing/2014/main" id="{68DE8C05-4C27-48DC-ACA4-EEB62473E139}"/>
                </a:ext>
              </a:extLst>
            </p:cNvPr>
            <p:cNvPicPr/>
            <p:nvPr/>
          </p:nvPicPr>
          <p:blipFill>
            <a:blip r:embed="rId3">
              <a:extLst>
                <a:ext uri="{28A0092B-C50C-407E-A947-70E740481C1C}">
                  <a14:useLocalDpi xmlns:a14="http://schemas.microsoft.com/office/drawing/2010/main" val="0"/>
                </a:ext>
              </a:extLst>
            </a:blip>
            <a:stretch>
              <a:fillRect/>
            </a:stretch>
          </p:blipFill>
          <p:spPr>
            <a:xfrm>
              <a:off x="1225056" y="3976539"/>
              <a:ext cx="3690914" cy="2365096"/>
            </a:xfrm>
            <a:prstGeom prst="rect">
              <a:avLst/>
            </a:prstGeom>
          </p:spPr>
        </p:pic>
        <p:pic>
          <p:nvPicPr>
            <p:cNvPr id="12" name="图片 11">
              <a:extLst>
                <a:ext uri="{FF2B5EF4-FFF2-40B4-BE49-F238E27FC236}">
                  <a16:creationId xmlns:a16="http://schemas.microsoft.com/office/drawing/2014/main" id="{3302A3E8-3AD0-4D60-A403-6E93873772AC}"/>
                </a:ext>
              </a:extLst>
            </p:cNvPr>
            <p:cNvPicPr/>
            <p:nvPr/>
          </p:nvPicPr>
          <p:blipFill>
            <a:blip r:embed="rId4">
              <a:extLst>
                <a:ext uri="{28A0092B-C50C-407E-A947-70E740481C1C}">
                  <a14:useLocalDpi xmlns:a14="http://schemas.microsoft.com/office/drawing/2010/main" val="0"/>
                </a:ext>
              </a:extLst>
            </a:blip>
            <a:stretch>
              <a:fillRect/>
            </a:stretch>
          </p:blipFill>
          <p:spPr>
            <a:xfrm>
              <a:off x="5210306" y="4377003"/>
              <a:ext cx="2464114" cy="1964632"/>
            </a:xfrm>
            <a:prstGeom prst="rect">
              <a:avLst/>
            </a:prstGeom>
          </p:spPr>
        </p:pic>
      </p:grpSp>
    </p:spTree>
    <p:extLst>
      <p:ext uri="{BB962C8B-B14F-4D97-AF65-F5344CB8AC3E}">
        <p14:creationId xmlns:p14="http://schemas.microsoft.com/office/powerpoint/2010/main" val="2251121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2009"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蝴蝶装</a:t>
            </a:r>
          </a:p>
        </p:txBody>
      </p:sp>
      <p:sp>
        <p:nvSpPr>
          <p:cNvPr id="2" name="矩形 1">
            <a:extLst>
              <a:ext uri="{FF2B5EF4-FFF2-40B4-BE49-F238E27FC236}">
                <a16:creationId xmlns:a16="http://schemas.microsoft.com/office/drawing/2014/main" id="{3129FD9F-29EF-4AAD-A20A-C96392A97DB2}"/>
              </a:ext>
            </a:extLst>
          </p:cNvPr>
          <p:cNvSpPr/>
          <p:nvPr/>
        </p:nvSpPr>
        <p:spPr>
          <a:xfrm>
            <a:off x="1052368" y="1786391"/>
            <a:ext cx="7275945" cy="2308324"/>
          </a:xfrm>
          <a:prstGeom prst="rect">
            <a:avLst/>
          </a:prstGeom>
        </p:spPr>
        <p:txBody>
          <a:bodyPr wrap="square">
            <a:spAutoFit/>
          </a:bodyPr>
          <a:lstStyle/>
          <a:p>
            <a:pPr algn="just"/>
            <a:r>
              <a:rPr lang="en-US" altLang="zh-CN" sz="2400" dirty="0"/>
              <a:t>      </a:t>
            </a:r>
            <a:r>
              <a:rPr lang="zh-CN" altLang="zh-CN" sz="2400" dirty="0"/>
              <a:t>蝴蝶装大约出现在唐末五代后期，盛行于宋朝，是我国最早的册页形式。它的产生与当时的雕版印刷技术密不可分。用一张厚纸包装整本书籍作为封面和封底，即美观又起到保护的作用，最后裁齐成册。看其外表，就如同现在的书籍，但翻阅起来扰如蝴蝶的翅膀翻飞飘舞，所以称为“蝴蝶装”。</a:t>
            </a:r>
          </a:p>
        </p:txBody>
      </p:sp>
      <p:pic>
        <p:nvPicPr>
          <p:cNvPr id="10" name="图片 9">
            <a:extLst>
              <a:ext uri="{FF2B5EF4-FFF2-40B4-BE49-F238E27FC236}">
                <a16:creationId xmlns:a16="http://schemas.microsoft.com/office/drawing/2014/main" id="{73C24592-1759-4025-A194-A62213695775}"/>
              </a:ext>
            </a:extLst>
          </p:cNvPr>
          <p:cNvPicPr/>
          <p:nvPr/>
        </p:nvPicPr>
        <p:blipFill>
          <a:blip r:embed="rId3">
            <a:extLst>
              <a:ext uri="{28A0092B-C50C-407E-A947-70E740481C1C}">
                <a14:useLocalDpi xmlns:a14="http://schemas.microsoft.com/office/drawing/2010/main" val="0"/>
              </a:ext>
            </a:extLst>
          </a:blip>
          <a:stretch>
            <a:fillRect/>
          </a:stretch>
        </p:blipFill>
        <p:spPr>
          <a:xfrm>
            <a:off x="1152643" y="4248116"/>
            <a:ext cx="7075394" cy="1846152"/>
          </a:xfrm>
          <a:prstGeom prst="rect">
            <a:avLst/>
          </a:prstGeom>
        </p:spPr>
      </p:pic>
    </p:spTree>
    <p:extLst>
      <p:ext uri="{BB962C8B-B14F-4D97-AF65-F5344CB8AC3E}">
        <p14:creationId xmlns:p14="http://schemas.microsoft.com/office/powerpoint/2010/main" val="944182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2009"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包背装</a:t>
            </a:r>
          </a:p>
        </p:txBody>
      </p:sp>
      <p:sp>
        <p:nvSpPr>
          <p:cNvPr id="2" name="矩形 1">
            <a:extLst>
              <a:ext uri="{FF2B5EF4-FFF2-40B4-BE49-F238E27FC236}">
                <a16:creationId xmlns:a16="http://schemas.microsoft.com/office/drawing/2014/main" id="{3129FD9F-29EF-4AAD-A20A-C96392A97DB2}"/>
              </a:ext>
            </a:extLst>
          </p:cNvPr>
          <p:cNvSpPr/>
          <p:nvPr/>
        </p:nvSpPr>
        <p:spPr>
          <a:xfrm>
            <a:off x="1053968" y="1773519"/>
            <a:ext cx="7187619" cy="3046988"/>
          </a:xfrm>
          <a:prstGeom prst="rect">
            <a:avLst/>
          </a:prstGeom>
        </p:spPr>
        <p:txBody>
          <a:bodyPr wrap="square">
            <a:spAutoFit/>
          </a:bodyPr>
          <a:lstStyle/>
          <a:p>
            <a:pPr algn="just"/>
            <a:r>
              <a:rPr lang="en-US" altLang="zh-CN" sz="2400" dirty="0"/>
              <a:t>     </a:t>
            </a:r>
            <a:r>
              <a:rPr lang="zh-CN" altLang="zh-CN" sz="2400" dirty="0"/>
              <a:t>包背装与蝴蝶装的装帧形式恰好相反，它是将书页带字的一面向外，无字的一面向里折，将折好的书页按序排列。装帧时与蝴蝶装相反。以折叠的中线作为书口，背面为防止胶粘不牢固，采用纸捻装订技术，将韧性强的纸捻成条状，在书左侧打孔，以捻装订，这样翻阅次数多了，也不容易散乱。最后，再用一张厚纸绕书背贴住，作为书籍封皮，这样包背装就完成了。</a:t>
            </a:r>
          </a:p>
        </p:txBody>
      </p:sp>
      <p:pic>
        <p:nvPicPr>
          <p:cNvPr id="11" name="图片 10">
            <a:extLst>
              <a:ext uri="{FF2B5EF4-FFF2-40B4-BE49-F238E27FC236}">
                <a16:creationId xmlns:a16="http://schemas.microsoft.com/office/drawing/2014/main" id="{F2FDA7D3-7F8B-437C-A2E6-B1A7159E0393}"/>
              </a:ext>
            </a:extLst>
          </p:cNvPr>
          <p:cNvPicPr/>
          <p:nvPr/>
        </p:nvPicPr>
        <p:blipFill>
          <a:blip r:embed="rId3">
            <a:extLst>
              <a:ext uri="{28A0092B-C50C-407E-A947-70E740481C1C}">
                <a14:useLocalDpi xmlns:a14="http://schemas.microsoft.com/office/drawing/2010/main" val="0"/>
              </a:ext>
            </a:extLst>
          </a:blip>
          <a:stretch>
            <a:fillRect/>
          </a:stretch>
        </p:blipFill>
        <p:spPr>
          <a:xfrm>
            <a:off x="1634691" y="4820507"/>
            <a:ext cx="6130082" cy="1589576"/>
          </a:xfrm>
          <a:prstGeom prst="rect">
            <a:avLst/>
          </a:prstGeom>
        </p:spPr>
      </p:pic>
    </p:spTree>
    <p:extLst>
      <p:ext uri="{BB962C8B-B14F-4D97-AF65-F5344CB8AC3E}">
        <p14:creationId xmlns:p14="http://schemas.microsoft.com/office/powerpoint/2010/main" val="2572062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2009"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包背装</a:t>
            </a:r>
          </a:p>
        </p:txBody>
      </p:sp>
      <p:sp>
        <p:nvSpPr>
          <p:cNvPr id="2" name="矩形 1">
            <a:extLst>
              <a:ext uri="{FF2B5EF4-FFF2-40B4-BE49-F238E27FC236}">
                <a16:creationId xmlns:a16="http://schemas.microsoft.com/office/drawing/2014/main" id="{3129FD9F-29EF-4AAD-A20A-C96392A97DB2}"/>
              </a:ext>
            </a:extLst>
          </p:cNvPr>
          <p:cNvSpPr/>
          <p:nvPr/>
        </p:nvSpPr>
        <p:spPr>
          <a:xfrm>
            <a:off x="1053968" y="1773519"/>
            <a:ext cx="7187619" cy="1200329"/>
          </a:xfrm>
          <a:prstGeom prst="rect">
            <a:avLst/>
          </a:prstGeom>
        </p:spPr>
        <p:txBody>
          <a:bodyPr wrap="square">
            <a:spAutoFit/>
          </a:bodyPr>
          <a:lstStyle/>
          <a:p>
            <a:pPr algn="just"/>
            <a:r>
              <a:rPr lang="zh-CN" altLang="en-US" sz="2400" dirty="0"/>
              <a:t>      包背装</a:t>
            </a:r>
            <a:r>
              <a:rPr lang="zh-CN" altLang="zh-CN" sz="2400" dirty="0"/>
              <a:t>出现在南宋末期，元、明、清较多使用，如明代《永乐大典》、清代《四库全书》都是采用了包背装的方式</a:t>
            </a:r>
            <a:r>
              <a:rPr lang="zh-CN" altLang="en-US" sz="2400" dirty="0"/>
              <a:t>。</a:t>
            </a:r>
            <a:endParaRPr lang="zh-CN" altLang="zh-CN" sz="2400" dirty="0"/>
          </a:p>
        </p:txBody>
      </p:sp>
      <p:grpSp>
        <p:nvGrpSpPr>
          <p:cNvPr id="3" name="组合 2">
            <a:extLst>
              <a:ext uri="{FF2B5EF4-FFF2-40B4-BE49-F238E27FC236}">
                <a16:creationId xmlns:a16="http://schemas.microsoft.com/office/drawing/2014/main" id="{1CEE647C-650A-4326-B21E-6ED9FCC8C0B2}"/>
              </a:ext>
            </a:extLst>
          </p:cNvPr>
          <p:cNvGrpSpPr/>
          <p:nvPr/>
        </p:nvGrpSpPr>
        <p:grpSpPr>
          <a:xfrm>
            <a:off x="974686" y="3429000"/>
            <a:ext cx="7194628" cy="2400302"/>
            <a:chOff x="909020" y="3429000"/>
            <a:chExt cx="7194628" cy="2400302"/>
          </a:xfrm>
        </p:grpSpPr>
        <p:pic>
          <p:nvPicPr>
            <p:cNvPr id="10" name="图片 9">
              <a:extLst>
                <a:ext uri="{FF2B5EF4-FFF2-40B4-BE49-F238E27FC236}">
                  <a16:creationId xmlns:a16="http://schemas.microsoft.com/office/drawing/2014/main" id="{CCA9B7CB-0421-4A89-9234-D704CEF88940}"/>
                </a:ext>
              </a:extLst>
            </p:cNvPr>
            <p:cNvPicPr/>
            <p:nvPr/>
          </p:nvPicPr>
          <p:blipFill rotWithShape="1">
            <a:blip r:embed="rId3">
              <a:extLst>
                <a:ext uri="{28A0092B-C50C-407E-A947-70E740481C1C}">
                  <a14:useLocalDpi xmlns:a14="http://schemas.microsoft.com/office/drawing/2010/main" val="0"/>
                </a:ext>
              </a:extLst>
            </a:blip>
            <a:srcRect r="9499"/>
            <a:stretch/>
          </p:blipFill>
          <p:spPr bwMode="auto">
            <a:xfrm>
              <a:off x="909020" y="3429000"/>
              <a:ext cx="3865098" cy="2400302"/>
            </a:xfrm>
            <a:prstGeom prst="rect">
              <a:avLst/>
            </a:prstGeom>
            <a:ln>
              <a:noFill/>
            </a:ln>
            <a:extLst>
              <a:ext uri="{53640926-AAD7-44D8-BBD7-CCE9431645EC}">
                <a14:shadowObscured xmlns:a14="http://schemas.microsoft.com/office/drawing/2010/main"/>
              </a:ext>
            </a:extLst>
          </p:spPr>
        </p:pic>
        <p:pic>
          <p:nvPicPr>
            <p:cNvPr id="12" name="图片 11">
              <a:extLst>
                <a:ext uri="{FF2B5EF4-FFF2-40B4-BE49-F238E27FC236}">
                  <a16:creationId xmlns:a16="http://schemas.microsoft.com/office/drawing/2014/main" id="{6D6A46DE-C7D4-4F95-8FEB-3B67D5C2C0BF}"/>
                </a:ext>
              </a:extLst>
            </p:cNvPr>
            <p:cNvPicPr/>
            <p:nvPr/>
          </p:nvPicPr>
          <p:blipFill>
            <a:blip r:embed="rId4">
              <a:extLst>
                <a:ext uri="{28A0092B-C50C-407E-A947-70E740481C1C}">
                  <a14:useLocalDpi xmlns:a14="http://schemas.microsoft.com/office/drawing/2010/main" val="0"/>
                </a:ext>
              </a:extLst>
            </a:blip>
            <a:stretch>
              <a:fillRect/>
            </a:stretch>
          </p:blipFill>
          <p:spPr>
            <a:xfrm>
              <a:off x="4899234" y="3429000"/>
              <a:ext cx="3204414" cy="2400302"/>
            </a:xfrm>
            <a:prstGeom prst="rect">
              <a:avLst/>
            </a:prstGeom>
          </p:spPr>
        </p:pic>
      </p:grpSp>
    </p:spTree>
    <p:extLst>
      <p:ext uri="{BB962C8B-B14F-4D97-AF65-F5344CB8AC3E}">
        <p14:creationId xmlns:p14="http://schemas.microsoft.com/office/powerpoint/2010/main" val="1832248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339EABC-2B37-45BF-AE8D-AF83D905A93F}"/>
              </a:ext>
            </a:extLst>
          </p:cNvPr>
          <p:cNvSpPr txBox="1"/>
          <p:nvPr/>
        </p:nvSpPr>
        <p:spPr>
          <a:xfrm>
            <a:off x="1419596" y="3003890"/>
            <a:ext cx="6143277" cy="646331"/>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第一章  书籍装帧设计基础</a:t>
            </a:r>
          </a:p>
        </p:txBody>
      </p:sp>
    </p:spTree>
    <p:extLst>
      <p:ext uri="{BB962C8B-B14F-4D97-AF65-F5344CB8AC3E}">
        <p14:creationId xmlns:p14="http://schemas.microsoft.com/office/powerpoint/2010/main" val="245385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5671"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线装</a:t>
            </a:r>
          </a:p>
        </p:txBody>
      </p:sp>
      <p:sp>
        <p:nvSpPr>
          <p:cNvPr id="2" name="矩形 1">
            <a:extLst>
              <a:ext uri="{FF2B5EF4-FFF2-40B4-BE49-F238E27FC236}">
                <a16:creationId xmlns:a16="http://schemas.microsoft.com/office/drawing/2014/main" id="{3129FD9F-29EF-4AAD-A20A-C96392A97DB2}"/>
              </a:ext>
            </a:extLst>
          </p:cNvPr>
          <p:cNvSpPr/>
          <p:nvPr/>
        </p:nvSpPr>
        <p:spPr>
          <a:xfrm>
            <a:off x="1053968" y="1773519"/>
            <a:ext cx="7071723" cy="2677656"/>
          </a:xfrm>
          <a:prstGeom prst="rect">
            <a:avLst/>
          </a:prstGeom>
        </p:spPr>
        <p:txBody>
          <a:bodyPr wrap="square">
            <a:spAutoFit/>
          </a:bodyPr>
          <a:lstStyle/>
          <a:p>
            <a:pPr algn="just"/>
            <a:r>
              <a:rPr lang="en-US" altLang="zh-CN" sz="2400" dirty="0"/>
              <a:t>      </a:t>
            </a:r>
            <a:r>
              <a:rPr lang="zh-CN" altLang="zh-CN" sz="2400" dirty="0"/>
              <a:t>线装书是我国传统装帧技术史中最先进的一种，线装书籍便于阅读，又不易散破。线装书是从包背装发展而来的，始于明代中叶（公元</a:t>
            </a:r>
            <a:r>
              <a:rPr lang="en-US" altLang="zh-CN" sz="2400" dirty="0"/>
              <a:t>14</a:t>
            </a:r>
            <a:r>
              <a:rPr lang="zh-CN" altLang="zh-CN" sz="2400" dirty="0"/>
              <a:t>世纪），盛于清代。线装书的结构分为书衣（封面）、护页、书名页、序、凡例、目录、正文、附录、跋或后记，与现在的书籍次序大致相同。从封面到正文、行、阑、牌、界以及插图，都构成了一个完整的设计。</a:t>
            </a:r>
          </a:p>
        </p:txBody>
      </p:sp>
      <p:grpSp>
        <p:nvGrpSpPr>
          <p:cNvPr id="4" name="组合 3">
            <a:extLst>
              <a:ext uri="{FF2B5EF4-FFF2-40B4-BE49-F238E27FC236}">
                <a16:creationId xmlns:a16="http://schemas.microsoft.com/office/drawing/2014/main" id="{5473EA7E-315C-4A5A-AB41-94404F70FC23}"/>
              </a:ext>
            </a:extLst>
          </p:cNvPr>
          <p:cNvGrpSpPr/>
          <p:nvPr/>
        </p:nvGrpSpPr>
        <p:grpSpPr>
          <a:xfrm>
            <a:off x="1705332" y="4452852"/>
            <a:ext cx="5585054" cy="1947948"/>
            <a:chOff x="1705332" y="4452852"/>
            <a:chExt cx="5585054" cy="1947948"/>
          </a:xfrm>
        </p:grpSpPr>
        <p:pic>
          <p:nvPicPr>
            <p:cNvPr id="11" name="图片 10">
              <a:extLst>
                <a:ext uri="{FF2B5EF4-FFF2-40B4-BE49-F238E27FC236}">
                  <a16:creationId xmlns:a16="http://schemas.microsoft.com/office/drawing/2014/main" id="{EF9E6B88-4504-4310-A97F-0712F306F6B1}"/>
                </a:ext>
              </a:extLst>
            </p:cNvPr>
            <p:cNvPicPr/>
            <p:nvPr/>
          </p:nvPicPr>
          <p:blipFill>
            <a:blip r:embed="rId3">
              <a:extLst>
                <a:ext uri="{28A0092B-C50C-407E-A947-70E740481C1C}">
                  <a14:useLocalDpi xmlns:a14="http://schemas.microsoft.com/office/drawing/2010/main" val="0"/>
                </a:ext>
              </a:extLst>
            </a:blip>
            <a:stretch>
              <a:fillRect/>
            </a:stretch>
          </p:blipFill>
          <p:spPr>
            <a:xfrm>
              <a:off x="1705332" y="4468994"/>
              <a:ext cx="2896710" cy="1930904"/>
            </a:xfrm>
            <a:prstGeom prst="rect">
              <a:avLst/>
            </a:prstGeom>
          </p:spPr>
        </p:pic>
        <p:pic>
          <p:nvPicPr>
            <p:cNvPr id="13" name="图片 12">
              <a:extLst>
                <a:ext uri="{FF2B5EF4-FFF2-40B4-BE49-F238E27FC236}">
                  <a16:creationId xmlns:a16="http://schemas.microsoft.com/office/drawing/2014/main" id="{BCA5970F-F7C2-4371-9577-2F43AD2DCBD2}"/>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711114" y="4452852"/>
              <a:ext cx="2579272" cy="1947948"/>
            </a:xfrm>
            <a:prstGeom prst="rect">
              <a:avLst/>
            </a:prstGeom>
          </p:spPr>
        </p:pic>
      </p:grpSp>
    </p:spTree>
    <p:extLst>
      <p:ext uri="{BB962C8B-B14F-4D97-AF65-F5344CB8AC3E}">
        <p14:creationId xmlns:p14="http://schemas.microsoft.com/office/powerpoint/2010/main" val="16855184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5671"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线装</a:t>
            </a:r>
          </a:p>
        </p:txBody>
      </p:sp>
      <p:sp>
        <p:nvSpPr>
          <p:cNvPr id="2" name="矩形 1">
            <a:extLst>
              <a:ext uri="{FF2B5EF4-FFF2-40B4-BE49-F238E27FC236}">
                <a16:creationId xmlns:a16="http://schemas.microsoft.com/office/drawing/2014/main" id="{3129FD9F-29EF-4AAD-A20A-C96392A97DB2}"/>
              </a:ext>
            </a:extLst>
          </p:cNvPr>
          <p:cNvSpPr/>
          <p:nvPr/>
        </p:nvSpPr>
        <p:spPr>
          <a:xfrm>
            <a:off x="1053968" y="1773519"/>
            <a:ext cx="7071723" cy="1569660"/>
          </a:xfrm>
          <a:prstGeom prst="rect">
            <a:avLst/>
          </a:prstGeom>
        </p:spPr>
        <p:txBody>
          <a:bodyPr wrap="square">
            <a:spAutoFit/>
          </a:bodyPr>
          <a:lstStyle/>
          <a:p>
            <a:pPr algn="just"/>
            <a:r>
              <a:rPr lang="en-US" altLang="zh-CN" sz="2400" dirty="0"/>
              <a:t>     </a:t>
            </a:r>
            <a:r>
              <a:rPr lang="zh-CN" altLang="zh-CN" sz="2400" dirty="0"/>
              <a:t>《二十四史》和《四部备要》等书籍都是线装书的典范。为了更好的保护珍贵典籍或明藏孤本，藏书家往往特制书卷装置以保存书籍，如木制书盒、书箱、书屉、藏书柜等。</a:t>
            </a:r>
          </a:p>
        </p:txBody>
      </p:sp>
      <p:grpSp>
        <p:nvGrpSpPr>
          <p:cNvPr id="3" name="组合 2">
            <a:extLst>
              <a:ext uri="{FF2B5EF4-FFF2-40B4-BE49-F238E27FC236}">
                <a16:creationId xmlns:a16="http://schemas.microsoft.com/office/drawing/2014/main" id="{B6568A71-4E5E-44C2-88F0-5EE936C26A32}"/>
              </a:ext>
            </a:extLst>
          </p:cNvPr>
          <p:cNvGrpSpPr/>
          <p:nvPr/>
        </p:nvGrpSpPr>
        <p:grpSpPr>
          <a:xfrm>
            <a:off x="1221586" y="3468681"/>
            <a:ext cx="6736486" cy="2781518"/>
            <a:chOff x="1270451" y="3502059"/>
            <a:chExt cx="6083846" cy="2512039"/>
          </a:xfrm>
        </p:grpSpPr>
        <p:pic>
          <p:nvPicPr>
            <p:cNvPr id="10" name="图片 9">
              <a:extLst>
                <a:ext uri="{FF2B5EF4-FFF2-40B4-BE49-F238E27FC236}">
                  <a16:creationId xmlns:a16="http://schemas.microsoft.com/office/drawing/2014/main" id="{73BC5C66-AB7E-46E6-BBA5-EE4CF0BFB4F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270451" y="3502059"/>
              <a:ext cx="3433872" cy="2492796"/>
            </a:xfrm>
            <a:prstGeom prst="rect">
              <a:avLst/>
            </a:prstGeom>
          </p:spPr>
        </p:pic>
        <p:pic>
          <p:nvPicPr>
            <p:cNvPr id="12" name="图片 11">
              <a:extLst>
                <a:ext uri="{FF2B5EF4-FFF2-40B4-BE49-F238E27FC236}">
                  <a16:creationId xmlns:a16="http://schemas.microsoft.com/office/drawing/2014/main" id="{89049A75-15E6-4FC2-97B1-0B0BE7FEE75D}"/>
                </a:ext>
              </a:extLst>
            </p:cNvPr>
            <p:cNvPicPr/>
            <p:nvPr/>
          </p:nvPicPr>
          <p:blipFill>
            <a:blip r:embed="rId4">
              <a:extLst>
                <a:ext uri="{28A0092B-C50C-407E-A947-70E740481C1C}">
                  <a14:useLocalDpi xmlns:a14="http://schemas.microsoft.com/office/drawing/2010/main" val="0"/>
                </a:ext>
              </a:extLst>
            </a:blip>
            <a:stretch>
              <a:fillRect/>
            </a:stretch>
          </p:blipFill>
          <p:spPr>
            <a:xfrm>
              <a:off x="4855021" y="3514822"/>
              <a:ext cx="2499276" cy="2499276"/>
            </a:xfrm>
            <a:prstGeom prst="rect">
              <a:avLst/>
            </a:prstGeom>
          </p:spPr>
        </p:pic>
      </p:grpSp>
    </p:spTree>
    <p:extLst>
      <p:ext uri="{BB962C8B-B14F-4D97-AF65-F5344CB8AC3E}">
        <p14:creationId xmlns:p14="http://schemas.microsoft.com/office/powerpoint/2010/main" val="3579596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0958" y="1345506"/>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近现代书籍装帧的发展</a:t>
            </a:r>
          </a:p>
        </p:txBody>
      </p:sp>
      <p:sp>
        <p:nvSpPr>
          <p:cNvPr id="2" name="矩形 1">
            <a:extLst>
              <a:ext uri="{FF2B5EF4-FFF2-40B4-BE49-F238E27FC236}">
                <a16:creationId xmlns:a16="http://schemas.microsoft.com/office/drawing/2014/main" id="{3129FD9F-29EF-4AAD-A20A-C96392A97DB2}"/>
              </a:ext>
            </a:extLst>
          </p:cNvPr>
          <p:cNvSpPr/>
          <p:nvPr/>
        </p:nvSpPr>
        <p:spPr>
          <a:xfrm>
            <a:off x="1053968" y="1773519"/>
            <a:ext cx="7071723" cy="1938992"/>
          </a:xfrm>
          <a:prstGeom prst="rect">
            <a:avLst/>
          </a:prstGeom>
        </p:spPr>
        <p:txBody>
          <a:bodyPr wrap="square">
            <a:spAutoFit/>
          </a:bodyPr>
          <a:lstStyle/>
          <a:p>
            <a:pPr algn="just"/>
            <a:r>
              <a:rPr lang="en-US" altLang="zh-CN" sz="2400" dirty="0"/>
              <a:t>      </a:t>
            </a:r>
            <a:r>
              <a:rPr lang="zh-CN" altLang="zh-CN" sz="2400" dirty="0"/>
              <a:t>受西方的影响，我国书籍装帧从清朝末期才开始从线装书向近现代书籍形态过渡。</a:t>
            </a:r>
            <a:r>
              <a:rPr lang="en-US" altLang="zh-CN" sz="2400" dirty="0"/>
              <a:t>1919</a:t>
            </a:r>
            <a:r>
              <a:rPr lang="zh-CN" altLang="zh-CN" sz="2400" dirty="0"/>
              <a:t>年五四运动以后文化出现了一个新的高潮，现代书籍装帧艺木才真正兴起，书籍文字也开始由竖排改为横排，同时改变了版面的格式。</a:t>
            </a:r>
          </a:p>
        </p:txBody>
      </p:sp>
      <p:pic>
        <p:nvPicPr>
          <p:cNvPr id="11" name="图片 10">
            <a:extLst>
              <a:ext uri="{FF2B5EF4-FFF2-40B4-BE49-F238E27FC236}">
                <a16:creationId xmlns:a16="http://schemas.microsoft.com/office/drawing/2014/main" id="{27F1BB07-EABE-44CC-BC59-5D8343DF2C9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190251" y="3814401"/>
            <a:ext cx="4142558" cy="2477296"/>
          </a:xfrm>
          <a:prstGeom prst="rect">
            <a:avLst/>
          </a:prstGeom>
        </p:spPr>
      </p:pic>
    </p:spTree>
    <p:extLst>
      <p:ext uri="{BB962C8B-B14F-4D97-AF65-F5344CB8AC3E}">
        <p14:creationId xmlns:p14="http://schemas.microsoft.com/office/powerpoint/2010/main" val="1382424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0958" y="1345506"/>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近现代书籍装帧的发展</a:t>
            </a:r>
          </a:p>
        </p:txBody>
      </p:sp>
      <p:sp>
        <p:nvSpPr>
          <p:cNvPr id="2" name="矩形 1">
            <a:extLst>
              <a:ext uri="{FF2B5EF4-FFF2-40B4-BE49-F238E27FC236}">
                <a16:creationId xmlns:a16="http://schemas.microsoft.com/office/drawing/2014/main" id="{3129FD9F-29EF-4AAD-A20A-C96392A97DB2}"/>
              </a:ext>
            </a:extLst>
          </p:cNvPr>
          <p:cNvSpPr/>
          <p:nvPr/>
        </p:nvSpPr>
        <p:spPr>
          <a:xfrm>
            <a:off x="1053968" y="1773519"/>
            <a:ext cx="7071723" cy="2308324"/>
          </a:xfrm>
          <a:prstGeom prst="rect">
            <a:avLst/>
          </a:prstGeom>
        </p:spPr>
        <p:txBody>
          <a:bodyPr wrap="square">
            <a:spAutoFit/>
          </a:bodyPr>
          <a:lstStyle/>
          <a:p>
            <a:pPr algn="just"/>
            <a:r>
              <a:rPr lang="en-US" altLang="zh-CN" sz="2400" dirty="0"/>
              <a:t>      </a:t>
            </a:r>
            <a:r>
              <a:rPr lang="zh-CN" altLang="zh-CN" sz="2400" dirty="0"/>
              <a:t>鲁迅先生是站在中国书籍艺术革新运动最前沿的人，他不仅是一位伟大的思想家、文学家，也是中国现代书籍艺木的倡导者。他对传统的书籍装帧形式有精深的研究，对于外国书籍艺术精华也吸收利用。他设计的书籍既能把民族风格与时代特征融为一体，也能体现出其内容与封面设计的整体性。</a:t>
            </a:r>
          </a:p>
        </p:txBody>
      </p:sp>
      <p:pic>
        <p:nvPicPr>
          <p:cNvPr id="10" name="图片 9">
            <a:extLst>
              <a:ext uri="{FF2B5EF4-FFF2-40B4-BE49-F238E27FC236}">
                <a16:creationId xmlns:a16="http://schemas.microsoft.com/office/drawing/2014/main" id="{5D7654A6-4894-4312-A097-62254A5738E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372310" y="4160259"/>
            <a:ext cx="3817490" cy="2209368"/>
          </a:xfrm>
          <a:prstGeom prst="rect">
            <a:avLst/>
          </a:prstGeom>
        </p:spPr>
      </p:pic>
    </p:spTree>
    <p:extLst>
      <p:ext uri="{BB962C8B-B14F-4D97-AF65-F5344CB8AC3E}">
        <p14:creationId xmlns:p14="http://schemas.microsoft.com/office/powerpoint/2010/main" val="829463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0958" y="1345506"/>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近现代书籍装帧的发展</a:t>
            </a:r>
          </a:p>
        </p:txBody>
      </p:sp>
      <p:sp>
        <p:nvSpPr>
          <p:cNvPr id="2" name="矩形 1">
            <a:extLst>
              <a:ext uri="{FF2B5EF4-FFF2-40B4-BE49-F238E27FC236}">
                <a16:creationId xmlns:a16="http://schemas.microsoft.com/office/drawing/2014/main" id="{3129FD9F-29EF-4AAD-A20A-C96392A97DB2}"/>
              </a:ext>
            </a:extLst>
          </p:cNvPr>
          <p:cNvSpPr/>
          <p:nvPr/>
        </p:nvSpPr>
        <p:spPr>
          <a:xfrm>
            <a:off x="1053968" y="1773519"/>
            <a:ext cx="7071723" cy="2308324"/>
          </a:xfrm>
          <a:prstGeom prst="rect">
            <a:avLst/>
          </a:prstGeom>
        </p:spPr>
        <p:txBody>
          <a:bodyPr wrap="square">
            <a:spAutoFit/>
          </a:bodyPr>
          <a:lstStyle/>
          <a:p>
            <a:pPr algn="just"/>
            <a:r>
              <a:rPr lang="en-US" altLang="zh-CN" sz="2400" dirty="0"/>
              <a:t>      </a:t>
            </a:r>
            <a:r>
              <a:rPr lang="zh-CN" altLang="zh-CN" sz="2400" dirty="0"/>
              <a:t>到了</a:t>
            </a:r>
            <a:r>
              <a:rPr lang="en-US" altLang="zh-CN" sz="2400" dirty="0"/>
              <a:t>20</a:t>
            </a:r>
            <a:r>
              <a:rPr lang="zh-CN" altLang="zh-CN" sz="2400" dirty="0"/>
              <a:t>世纪</a:t>
            </a:r>
            <a:r>
              <a:rPr lang="en-US" altLang="zh-CN" sz="2400" dirty="0"/>
              <a:t>60</a:t>
            </a:r>
            <a:r>
              <a:rPr lang="zh-CN" altLang="zh-CN" sz="2400" dirty="0"/>
              <a:t>年代，由于受印刷、出版、经济、思想等的影响，中国的书籍装帧设计发展空前缓慢。出版的众多图书中，只有封面设计，而封底多是留白。到了</a:t>
            </a:r>
            <a:r>
              <a:rPr lang="en-US" altLang="zh-CN" sz="2400" dirty="0"/>
              <a:t>70</a:t>
            </a:r>
            <a:r>
              <a:rPr lang="zh-CN" altLang="zh-CN" sz="2400" dirty="0"/>
              <a:t>年代，书籍装帧开始有了整体设计的概念，设计内容逐渐包括封面、封底、书脊、勒口、环衬等。</a:t>
            </a:r>
          </a:p>
        </p:txBody>
      </p:sp>
    </p:spTree>
    <p:extLst>
      <p:ext uri="{BB962C8B-B14F-4D97-AF65-F5344CB8AC3E}">
        <p14:creationId xmlns:p14="http://schemas.microsoft.com/office/powerpoint/2010/main" val="24954539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0958" y="1345506"/>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近现代书籍装帧的发展</a:t>
            </a:r>
          </a:p>
        </p:txBody>
      </p:sp>
      <p:sp>
        <p:nvSpPr>
          <p:cNvPr id="2" name="矩形 1">
            <a:extLst>
              <a:ext uri="{FF2B5EF4-FFF2-40B4-BE49-F238E27FC236}">
                <a16:creationId xmlns:a16="http://schemas.microsoft.com/office/drawing/2014/main" id="{3129FD9F-29EF-4AAD-A20A-C96392A97DB2}"/>
              </a:ext>
            </a:extLst>
          </p:cNvPr>
          <p:cNvSpPr/>
          <p:nvPr/>
        </p:nvSpPr>
        <p:spPr>
          <a:xfrm>
            <a:off x="1053968" y="1773519"/>
            <a:ext cx="7071723" cy="1938992"/>
          </a:xfrm>
          <a:prstGeom prst="rect">
            <a:avLst/>
          </a:prstGeom>
        </p:spPr>
        <p:txBody>
          <a:bodyPr wrap="square">
            <a:spAutoFit/>
          </a:bodyPr>
          <a:lstStyle/>
          <a:p>
            <a:pPr algn="just"/>
            <a:r>
              <a:rPr lang="en-US" altLang="zh-CN" sz="2400" dirty="0"/>
              <a:t>      90</a:t>
            </a:r>
            <a:r>
              <a:rPr lang="zh-CN" altLang="zh-CN" sz="2400" dirty="0"/>
              <a:t>年代，伴随我国经济的发展，图书的设计也得到快速发展，装帧设计不仅包括封面、封底和书脊等整体设计，还包含了对内文的版式设计、书籍材料的选用、印刷装订工艺等，并出现了一大批专业从事书籍装帧设计和研究的队伍。</a:t>
            </a:r>
          </a:p>
        </p:txBody>
      </p:sp>
      <p:grpSp>
        <p:nvGrpSpPr>
          <p:cNvPr id="3" name="组合 2">
            <a:extLst>
              <a:ext uri="{FF2B5EF4-FFF2-40B4-BE49-F238E27FC236}">
                <a16:creationId xmlns:a16="http://schemas.microsoft.com/office/drawing/2014/main" id="{2C234C58-A744-4AD6-ABAB-4EA41CBFBC99}"/>
              </a:ext>
            </a:extLst>
          </p:cNvPr>
          <p:cNvGrpSpPr/>
          <p:nvPr/>
        </p:nvGrpSpPr>
        <p:grpSpPr>
          <a:xfrm>
            <a:off x="1636568" y="3745749"/>
            <a:ext cx="5698613" cy="2592502"/>
            <a:chOff x="1636568" y="3745749"/>
            <a:chExt cx="5698613" cy="2592502"/>
          </a:xfrm>
        </p:grpSpPr>
        <p:pic>
          <p:nvPicPr>
            <p:cNvPr id="10" name="图片 9">
              <a:extLst>
                <a:ext uri="{FF2B5EF4-FFF2-40B4-BE49-F238E27FC236}">
                  <a16:creationId xmlns:a16="http://schemas.microsoft.com/office/drawing/2014/main" id="{B37D0739-0F5D-49BA-9044-E05E5D5E0604}"/>
                </a:ext>
              </a:extLst>
            </p:cNvPr>
            <p:cNvPicPr/>
            <p:nvPr/>
          </p:nvPicPr>
          <p:blipFill rotWithShape="1">
            <a:blip r:embed="rId3" cstate="print">
              <a:extLst>
                <a:ext uri="{28A0092B-C50C-407E-A947-70E740481C1C}">
                  <a14:useLocalDpi xmlns:a14="http://schemas.microsoft.com/office/drawing/2010/main" val="0"/>
                </a:ext>
              </a:extLst>
            </a:blip>
            <a:srcRect l="19245" t="6472" r="17380" b="7411"/>
            <a:stretch/>
          </p:blipFill>
          <p:spPr bwMode="auto">
            <a:xfrm>
              <a:off x="1636568" y="3745749"/>
              <a:ext cx="1849582" cy="2592502"/>
            </a:xfrm>
            <a:prstGeom prst="rect">
              <a:avLst/>
            </a:prstGeom>
            <a:ln>
              <a:noFill/>
            </a:ln>
            <a:extLst>
              <a:ext uri="{53640926-AAD7-44D8-BBD7-CCE9431645EC}">
                <a14:shadowObscured xmlns:a14="http://schemas.microsoft.com/office/drawing/2010/main"/>
              </a:ext>
            </a:extLst>
          </p:spPr>
        </p:pic>
        <p:pic>
          <p:nvPicPr>
            <p:cNvPr id="11" name="图片 10">
              <a:extLst>
                <a:ext uri="{FF2B5EF4-FFF2-40B4-BE49-F238E27FC236}">
                  <a16:creationId xmlns:a16="http://schemas.microsoft.com/office/drawing/2014/main" id="{60B8321A-61FB-483D-8D3D-DBD1E7831681}"/>
                </a:ext>
              </a:extLst>
            </p:cNvPr>
            <p:cNvPicPr/>
            <p:nvPr/>
          </p:nvPicPr>
          <p:blipFill>
            <a:blip r:embed="rId4">
              <a:extLst>
                <a:ext uri="{28A0092B-C50C-407E-A947-70E740481C1C}">
                  <a14:useLocalDpi xmlns:a14="http://schemas.microsoft.com/office/drawing/2010/main" val="0"/>
                </a:ext>
              </a:extLst>
            </a:blip>
            <a:stretch>
              <a:fillRect/>
            </a:stretch>
          </p:blipFill>
          <p:spPr>
            <a:xfrm>
              <a:off x="3980523" y="3769027"/>
              <a:ext cx="3354658" cy="2545946"/>
            </a:xfrm>
            <a:prstGeom prst="rect">
              <a:avLst/>
            </a:prstGeom>
          </p:spPr>
        </p:pic>
      </p:grpSp>
    </p:spTree>
    <p:extLst>
      <p:ext uri="{BB962C8B-B14F-4D97-AF65-F5344CB8AC3E}">
        <p14:creationId xmlns:p14="http://schemas.microsoft.com/office/powerpoint/2010/main" val="7113999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0958" y="1345506"/>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近现代书籍装帧的发展</a:t>
            </a:r>
          </a:p>
        </p:txBody>
      </p:sp>
      <p:sp>
        <p:nvSpPr>
          <p:cNvPr id="2" name="矩形 1">
            <a:extLst>
              <a:ext uri="{FF2B5EF4-FFF2-40B4-BE49-F238E27FC236}">
                <a16:creationId xmlns:a16="http://schemas.microsoft.com/office/drawing/2014/main" id="{3129FD9F-29EF-4AAD-A20A-C96392A97DB2}"/>
              </a:ext>
            </a:extLst>
          </p:cNvPr>
          <p:cNvSpPr/>
          <p:nvPr/>
        </p:nvSpPr>
        <p:spPr>
          <a:xfrm>
            <a:off x="1053968" y="1773519"/>
            <a:ext cx="7071723" cy="3046988"/>
          </a:xfrm>
          <a:prstGeom prst="rect">
            <a:avLst/>
          </a:prstGeom>
        </p:spPr>
        <p:txBody>
          <a:bodyPr wrap="square">
            <a:spAutoFit/>
          </a:bodyPr>
          <a:lstStyle/>
          <a:p>
            <a:pPr algn="just"/>
            <a:r>
              <a:rPr lang="en-US" altLang="zh-CN" sz="2400" dirty="0"/>
              <a:t>       </a:t>
            </a:r>
            <a:r>
              <a:rPr lang="zh-CN" altLang="zh-CN" sz="2400" dirty="0"/>
              <a:t>如今，随着科学的发展、时代的进步，计算机被广泛地运用到书籍装帧设计的整个过程中。计算机的设计软件帮助设计者任意地创造图形、处理图像，使书籍装帧设计更加精美，具有更加丰富和美妙的视觉效果。同时，随着高科技的发展，一些新设备、新材料、新工艺也应运而生，能够满足人们日益变化的审美需求，为书籍装帧设计者提供更多选择。</a:t>
            </a:r>
          </a:p>
        </p:txBody>
      </p:sp>
    </p:spTree>
    <p:extLst>
      <p:ext uri="{BB962C8B-B14F-4D97-AF65-F5344CB8AC3E}">
        <p14:creationId xmlns:p14="http://schemas.microsoft.com/office/powerpoint/2010/main" val="8693043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书籍的开本</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0235" y="1345506"/>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书籍开本设计单位</a:t>
            </a:r>
          </a:p>
        </p:txBody>
      </p:sp>
      <p:pic>
        <p:nvPicPr>
          <p:cNvPr id="4" name="图片 3">
            <a:extLst>
              <a:ext uri="{FF2B5EF4-FFF2-40B4-BE49-F238E27FC236}">
                <a16:creationId xmlns:a16="http://schemas.microsoft.com/office/drawing/2014/main" id="{CD8519D9-AD1E-47BA-975D-102C2036B5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0413" y="1903190"/>
            <a:ext cx="4603174" cy="4568694"/>
          </a:xfrm>
          <a:prstGeom prst="rect">
            <a:avLst/>
          </a:prstGeom>
        </p:spPr>
      </p:pic>
      <p:sp>
        <p:nvSpPr>
          <p:cNvPr id="5" name="矩形 4">
            <a:extLst>
              <a:ext uri="{FF2B5EF4-FFF2-40B4-BE49-F238E27FC236}">
                <a16:creationId xmlns:a16="http://schemas.microsoft.com/office/drawing/2014/main" id="{41C731C8-C48B-4E5F-8D70-E4CE424052D0}"/>
              </a:ext>
            </a:extLst>
          </p:cNvPr>
          <p:cNvSpPr/>
          <p:nvPr/>
        </p:nvSpPr>
        <p:spPr>
          <a:xfrm>
            <a:off x="3218689" y="5337404"/>
            <a:ext cx="1239442" cy="707886"/>
          </a:xfrm>
          <a:prstGeom prst="rect">
            <a:avLst/>
          </a:prstGeom>
        </p:spPr>
        <p:txBody>
          <a:bodyPr wrap="none">
            <a:spAutoFit/>
          </a:bodyPr>
          <a:lstStyle/>
          <a:p>
            <a:r>
              <a:rPr lang="en-US" altLang="zh-CN" sz="4000" dirty="0">
                <a:solidFill>
                  <a:schemeClr val="bg1"/>
                </a:solidFill>
              </a:rPr>
              <a:t>32</a:t>
            </a:r>
            <a:r>
              <a:rPr lang="zh-CN" altLang="zh-CN" sz="4000" dirty="0">
                <a:solidFill>
                  <a:schemeClr val="bg1"/>
                </a:solidFill>
              </a:rPr>
              <a:t>开</a:t>
            </a:r>
            <a:endParaRPr lang="zh-CN" altLang="en-US" sz="4000" dirty="0">
              <a:solidFill>
                <a:schemeClr val="bg1"/>
              </a:solidFill>
            </a:endParaRPr>
          </a:p>
        </p:txBody>
      </p:sp>
      <p:sp>
        <p:nvSpPr>
          <p:cNvPr id="10" name="矩形 9">
            <a:extLst>
              <a:ext uri="{FF2B5EF4-FFF2-40B4-BE49-F238E27FC236}">
                <a16:creationId xmlns:a16="http://schemas.microsoft.com/office/drawing/2014/main" id="{DF02921B-95D2-431E-BC1F-2D06BDFDFC2B}"/>
              </a:ext>
            </a:extLst>
          </p:cNvPr>
          <p:cNvSpPr/>
          <p:nvPr/>
        </p:nvSpPr>
        <p:spPr>
          <a:xfrm>
            <a:off x="3260033" y="2518122"/>
            <a:ext cx="968535" cy="707886"/>
          </a:xfrm>
          <a:prstGeom prst="rect">
            <a:avLst/>
          </a:prstGeom>
        </p:spPr>
        <p:txBody>
          <a:bodyPr wrap="none">
            <a:spAutoFit/>
          </a:bodyPr>
          <a:lstStyle/>
          <a:p>
            <a:r>
              <a:rPr lang="en-US" altLang="zh-CN" sz="4000" dirty="0">
                <a:solidFill>
                  <a:schemeClr val="bg1"/>
                </a:solidFill>
              </a:rPr>
              <a:t>2</a:t>
            </a:r>
            <a:r>
              <a:rPr lang="zh-CN" altLang="zh-CN" sz="4000" dirty="0">
                <a:solidFill>
                  <a:schemeClr val="bg1"/>
                </a:solidFill>
              </a:rPr>
              <a:t>开</a:t>
            </a:r>
            <a:endParaRPr lang="zh-CN" altLang="en-US" sz="4000" dirty="0">
              <a:solidFill>
                <a:schemeClr val="bg1"/>
              </a:solidFill>
            </a:endParaRPr>
          </a:p>
        </p:txBody>
      </p:sp>
      <p:sp>
        <p:nvSpPr>
          <p:cNvPr id="11" name="矩形 10">
            <a:extLst>
              <a:ext uri="{FF2B5EF4-FFF2-40B4-BE49-F238E27FC236}">
                <a16:creationId xmlns:a16="http://schemas.microsoft.com/office/drawing/2014/main" id="{51EC046A-150C-49F4-BCA6-AB08695D7972}"/>
              </a:ext>
            </a:extLst>
          </p:cNvPr>
          <p:cNvSpPr/>
          <p:nvPr/>
        </p:nvSpPr>
        <p:spPr>
          <a:xfrm>
            <a:off x="4915434" y="2524769"/>
            <a:ext cx="968535" cy="707886"/>
          </a:xfrm>
          <a:prstGeom prst="rect">
            <a:avLst/>
          </a:prstGeom>
        </p:spPr>
        <p:txBody>
          <a:bodyPr wrap="none">
            <a:spAutoFit/>
          </a:bodyPr>
          <a:lstStyle/>
          <a:p>
            <a:r>
              <a:rPr lang="en-US" altLang="zh-CN" sz="4000" dirty="0">
                <a:solidFill>
                  <a:schemeClr val="bg1"/>
                </a:solidFill>
              </a:rPr>
              <a:t>4</a:t>
            </a:r>
            <a:r>
              <a:rPr lang="zh-CN" altLang="zh-CN" sz="4000" dirty="0">
                <a:solidFill>
                  <a:schemeClr val="bg1"/>
                </a:solidFill>
              </a:rPr>
              <a:t>开</a:t>
            </a:r>
            <a:endParaRPr lang="zh-CN" altLang="en-US" sz="4000" dirty="0">
              <a:solidFill>
                <a:schemeClr val="bg1"/>
              </a:solidFill>
            </a:endParaRPr>
          </a:p>
        </p:txBody>
      </p:sp>
      <p:sp>
        <p:nvSpPr>
          <p:cNvPr id="12" name="矩形 11">
            <a:extLst>
              <a:ext uri="{FF2B5EF4-FFF2-40B4-BE49-F238E27FC236}">
                <a16:creationId xmlns:a16="http://schemas.microsoft.com/office/drawing/2014/main" id="{4C50A97E-9F0A-4328-8832-E321BEBF0BB9}"/>
              </a:ext>
            </a:extLst>
          </p:cNvPr>
          <p:cNvSpPr/>
          <p:nvPr/>
        </p:nvSpPr>
        <p:spPr>
          <a:xfrm>
            <a:off x="5757805" y="3921320"/>
            <a:ext cx="968535" cy="707886"/>
          </a:xfrm>
          <a:prstGeom prst="rect">
            <a:avLst/>
          </a:prstGeom>
        </p:spPr>
        <p:txBody>
          <a:bodyPr wrap="none">
            <a:spAutoFit/>
          </a:bodyPr>
          <a:lstStyle/>
          <a:p>
            <a:r>
              <a:rPr lang="en-US" altLang="zh-CN" sz="4000" dirty="0">
                <a:solidFill>
                  <a:schemeClr val="bg1"/>
                </a:solidFill>
              </a:rPr>
              <a:t>8</a:t>
            </a:r>
            <a:r>
              <a:rPr lang="zh-CN" altLang="zh-CN" sz="4000" dirty="0">
                <a:solidFill>
                  <a:schemeClr val="bg1"/>
                </a:solidFill>
              </a:rPr>
              <a:t>开</a:t>
            </a:r>
            <a:endParaRPr lang="zh-CN" altLang="en-US" sz="4000" dirty="0">
              <a:solidFill>
                <a:schemeClr val="bg1"/>
              </a:solidFill>
            </a:endParaRPr>
          </a:p>
        </p:txBody>
      </p:sp>
      <p:sp>
        <p:nvSpPr>
          <p:cNvPr id="13" name="矩形 12">
            <a:extLst>
              <a:ext uri="{FF2B5EF4-FFF2-40B4-BE49-F238E27FC236}">
                <a16:creationId xmlns:a16="http://schemas.microsoft.com/office/drawing/2014/main" id="{950F021F-0C7B-459A-908F-69ABF60F4B83}"/>
              </a:ext>
            </a:extLst>
          </p:cNvPr>
          <p:cNvSpPr/>
          <p:nvPr/>
        </p:nvSpPr>
        <p:spPr>
          <a:xfrm>
            <a:off x="4817917" y="5337404"/>
            <a:ext cx="1239442" cy="707886"/>
          </a:xfrm>
          <a:prstGeom prst="rect">
            <a:avLst/>
          </a:prstGeom>
        </p:spPr>
        <p:txBody>
          <a:bodyPr wrap="none">
            <a:spAutoFit/>
          </a:bodyPr>
          <a:lstStyle/>
          <a:p>
            <a:r>
              <a:rPr lang="en-US" altLang="zh-CN" sz="4000" dirty="0">
                <a:solidFill>
                  <a:schemeClr val="bg1"/>
                </a:solidFill>
              </a:rPr>
              <a:t>16</a:t>
            </a:r>
            <a:r>
              <a:rPr lang="zh-CN" altLang="zh-CN" sz="4000" dirty="0">
                <a:solidFill>
                  <a:schemeClr val="bg1"/>
                </a:solidFill>
              </a:rPr>
              <a:t>开</a:t>
            </a:r>
            <a:endParaRPr lang="zh-CN" altLang="en-US" sz="4000" dirty="0">
              <a:solidFill>
                <a:schemeClr val="bg1"/>
              </a:solidFill>
            </a:endParaRPr>
          </a:p>
        </p:txBody>
      </p:sp>
      <p:sp>
        <p:nvSpPr>
          <p:cNvPr id="16" name="矩形 15">
            <a:extLst>
              <a:ext uri="{FF2B5EF4-FFF2-40B4-BE49-F238E27FC236}">
                <a16:creationId xmlns:a16="http://schemas.microsoft.com/office/drawing/2014/main" id="{56BA919B-A94B-4DDF-A160-7DAFAE6DB86F}"/>
              </a:ext>
            </a:extLst>
          </p:cNvPr>
          <p:cNvSpPr/>
          <p:nvPr/>
        </p:nvSpPr>
        <p:spPr>
          <a:xfrm>
            <a:off x="2375564" y="3927763"/>
            <a:ext cx="1239442" cy="707886"/>
          </a:xfrm>
          <a:prstGeom prst="rect">
            <a:avLst/>
          </a:prstGeom>
        </p:spPr>
        <p:txBody>
          <a:bodyPr wrap="none">
            <a:spAutoFit/>
          </a:bodyPr>
          <a:lstStyle/>
          <a:p>
            <a:r>
              <a:rPr lang="en-US" altLang="zh-CN" sz="4000" dirty="0">
                <a:solidFill>
                  <a:schemeClr val="bg1"/>
                </a:solidFill>
              </a:rPr>
              <a:t>64</a:t>
            </a:r>
            <a:r>
              <a:rPr lang="zh-CN" altLang="zh-CN" sz="4000" dirty="0">
                <a:solidFill>
                  <a:schemeClr val="bg1"/>
                </a:solidFill>
              </a:rPr>
              <a:t>开</a:t>
            </a:r>
            <a:endParaRPr lang="zh-CN" altLang="en-US" sz="4000" dirty="0">
              <a:solidFill>
                <a:schemeClr val="bg1"/>
              </a:solidFill>
            </a:endParaRPr>
          </a:p>
        </p:txBody>
      </p:sp>
    </p:spTree>
    <p:extLst>
      <p:ext uri="{BB962C8B-B14F-4D97-AF65-F5344CB8AC3E}">
        <p14:creationId xmlns:p14="http://schemas.microsoft.com/office/powerpoint/2010/main" val="30913243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书籍的开本</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50235" y="1345506"/>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书籍开本设计单位</a:t>
            </a:r>
          </a:p>
        </p:txBody>
      </p:sp>
      <p:sp>
        <p:nvSpPr>
          <p:cNvPr id="2" name="矩形 1">
            <a:extLst>
              <a:ext uri="{FF2B5EF4-FFF2-40B4-BE49-F238E27FC236}">
                <a16:creationId xmlns:a16="http://schemas.microsoft.com/office/drawing/2014/main" id="{05B78808-A4BC-4118-995B-9C822A2D0BAE}"/>
              </a:ext>
            </a:extLst>
          </p:cNvPr>
          <p:cNvSpPr/>
          <p:nvPr/>
        </p:nvSpPr>
        <p:spPr>
          <a:xfrm>
            <a:off x="1033900" y="1758780"/>
            <a:ext cx="7361959" cy="3046988"/>
          </a:xfrm>
          <a:prstGeom prst="rect">
            <a:avLst/>
          </a:prstGeom>
        </p:spPr>
        <p:txBody>
          <a:bodyPr wrap="square">
            <a:spAutoFit/>
          </a:bodyPr>
          <a:lstStyle/>
          <a:p>
            <a:pPr indent="266700" algn="just">
              <a:spcAft>
                <a:spcPts val="0"/>
              </a:spcAft>
            </a:pPr>
            <a:r>
              <a:rPr lang="en-US" altLang="zh-CN" sz="2400" dirty="0"/>
              <a:t>   </a:t>
            </a:r>
            <a:r>
              <a:rPr lang="zh-CN" altLang="zh-CN" sz="2400" dirty="0"/>
              <a:t>由于整张原纸的规格有所不同，所以，切成的小页大小也不同。把</a:t>
            </a:r>
            <a:r>
              <a:rPr lang="en-US" altLang="zh-CN" sz="2400" dirty="0"/>
              <a:t>787mm</a:t>
            </a:r>
            <a:r>
              <a:rPr lang="zh-CN" altLang="zh-CN" sz="2400" dirty="0"/>
              <a:t>×</a:t>
            </a:r>
            <a:r>
              <a:rPr lang="en-US" altLang="zh-CN" sz="2400" dirty="0"/>
              <a:t>1092mm</a:t>
            </a:r>
            <a:r>
              <a:rPr lang="zh-CN" altLang="zh-CN" sz="2400" dirty="0"/>
              <a:t>的纸张切成</a:t>
            </a:r>
            <a:r>
              <a:rPr lang="en-US" altLang="zh-CN" sz="2400" dirty="0"/>
              <a:t>16</a:t>
            </a:r>
            <a:r>
              <a:rPr lang="zh-CN" altLang="zh-CN" sz="2400" dirty="0"/>
              <a:t>张小页叫小</a:t>
            </a:r>
            <a:r>
              <a:rPr lang="en-US" altLang="zh-CN" sz="2400" dirty="0"/>
              <a:t>16</a:t>
            </a:r>
            <a:r>
              <a:rPr lang="zh-CN" altLang="zh-CN" sz="2400" dirty="0"/>
              <a:t>开。把</a:t>
            </a:r>
            <a:r>
              <a:rPr lang="en-US" altLang="zh-CN" sz="2400" dirty="0"/>
              <a:t>850mm</a:t>
            </a:r>
            <a:r>
              <a:rPr lang="zh-CN" altLang="zh-CN" sz="2400" dirty="0"/>
              <a:t>×</a:t>
            </a:r>
            <a:r>
              <a:rPr lang="en-US" altLang="zh-CN" sz="2400" dirty="0"/>
              <a:t>1168mm</a:t>
            </a:r>
            <a:r>
              <a:rPr lang="zh-CN" altLang="zh-CN" sz="2400" dirty="0"/>
              <a:t>的纸张切成</a:t>
            </a:r>
            <a:r>
              <a:rPr lang="en-US" altLang="zh-CN" sz="2400" dirty="0"/>
              <a:t>16</a:t>
            </a:r>
            <a:r>
              <a:rPr lang="zh-CN" altLang="zh-CN" sz="2400" dirty="0"/>
              <a:t>张小页叫大</a:t>
            </a:r>
            <a:r>
              <a:rPr lang="en-US" altLang="zh-CN" sz="2400" dirty="0"/>
              <a:t>16</a:t>
            </a:r>
            <a:r>
              <a:rPr lang="zh-CN" altLang="zh-CN" sz="2400" dirty="0"/>
              <a:t>开，其余类推。在实践中，同一种开本，由于纸张和印刷装订条件的不同，会设计成不同的形状，如方长开本、正偏开本、横竖开本等。同样的开本，因纸张的不同所形成不同的形状，有的偏长、有的呈方形。</a:t>
            </a:r>
          </a:p>
        </p:txBody>
      </p:sp>
    </p:spTree>
    <p:extLst>
      <p:ext uri="{BB962C8B-B14F-4D97-AF65-F5344CB8AC3E}">
        <p14:creationId xmlns:p14="http://schemas.microsoft.com/office/powerpoint/2010/main" val="31013450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书籍的开本</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3609" y="1345506"/>
            <a:ext cx="467307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确定书籍开本大小需考虑的方面</a:t>
            </a:r>
          </a:p>
        </p:txBody>
      </p:sp>
      <p:pic>
        <p:nvPicPr>
          <p:cNvPr id="4" name="图片 3">
            <a:extLst>
              <a:ext uri="{FF2B5EF4-FFF2-40B4-BE49-F238E27FC236}">
                <a16:creationId xmlns:a16="http://schemas.microsoft.com/office/drawing/2014/main" id="{6A4E3349-D125-462B-9FAB-9449E5CC8B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1893" y="1892451"/>
            <a:ext cx="5564350" cy="4503154"/>
          </a:xfrm>
          <a:prstGeom prst="rect">
            <a:avLst/>
          </a:prstGeom>
        </p:spPr>
      </p:pic>
      <p:sp>
        <p:nvSpPr>
          <p:cNvPr id="5" name="矩形 4">
            <a:extLst>
              <a:ext uri="{FF2B5EF4-FFF2-40B4-BE49-F238E27FC236}">
                <a16:creationId xmlns:a16="http://schemas.microsoft.com/office/drawing/2014/main" id="{0A223303-A88B-4915-84D9-359297FF7AB1}"/>
              </a:ext>
            </a:extLst>
          </p:cNvPr>
          <p:cNvSpPr/>
          <p:nvPr/>
        </p:nvSpPr>
        <p:spPr>
          <a:xfrm>
            <a:off x="2822676" y="2189351"/>
            <a:ext cx="3775393" cy="523220"/>
          </a:xfrm>
          <a:prstGeom prst="rect">
            <a:avLst/>
          </a:prstGeom>
        </p:spPr>
        <p:txBody>
          <a:bodyPr wrap="none">
            <a:spAutoFit/>
          </a:bodyPr>
          <a:lstStyle/>
          <a:p>
            <a:r>
              <a:rPr lang="zh-CN" altLang="zh-CN" sz="2800" dirty="0">
                <a:solidFill>
                  <a:schemeClr val="bg1"/>
                </a:solidFill>
              </a:rPr>
              <a:t>了解书籍的内容与性质</a:t>
            </a:r>
            <a:endParaRPr lang="zh-CN" altLang="en-US" sz="2800" dirty="0">
              <a:solidFill>
                <a:schemeClr val="bg1"/>
              </a:solidFill>
            </a:endParaRPr>
          </a:p>
        </p:txBody>
      </p:sp>
      <p:sp>
        <p:nvSpPr>
          <p:cNvPr id="10" name="矩形 9">
            <a:extLst>
              <a:ext uri="{FF2B5EF4-FFF2-40B4-BE49-F238E27FC236}">
                <a16:creationId xmlns:a16="http://schemas.microsoft.com/office/drawing/2014/main" id="{198B9805-EC3B-4E56-A8E5-B2F777CDE97F}"/>
              </a:ext>
            </a:extLst>
          </p:cNvPr>
          <p:cNvSpPr/>
          <p:nvPr/>
        </p:nvSpPr>
        <p:spPr>
          <a:xfrm>
            <a:off x="1962218" y="3301584"/>
            <a:ext cx="4134465" cy="523220"/>
          </a:xfrm>
          <a:prstGeom prst="rect">
            <a:avLst/>
          </a:prstGeom>
        </p:spPr>
        <p:txBody>
          <a:bodyPr wrap="none">
            <a:spAutoFit/>
          </a:bodyPr>
          <a:lstStyle/>
          <a:p>
            <a:r>
              <a:rPr lang="zh-CN" altLang="zh-CN" sz="2800" dirty="0">
                <a:solidFill>
                  <a:schemeClr val="bg1"/>
                </a:solidFill>
              </a:rPr>
              <a:t>参照此类书籍的开本规格</a:t>
            </a:r>
            <a:endParaRPr lang="zh-CN" altLang="en-US" sz="2800" dirty="0">
              <a:solidFill>
                <a:schemeClr val="bg1"/>
              </a:solidFill>
            </a:endParaRPr>
          </a:p>
        </p:txBody>
      </p:sp>
      <p:sp>
        <p:nvSpPr>
          <p:cNvPr id="11" name="矩形 10">
            <a:extLst>
              <a:ext uri="{FF2B5EF4-FFF2-40B4-BE49-F238E27FC236}">
                <a16:creationId xmlns:a16="http://schemas.microsoft.com/office/drawing/2014/main" id="{59241776-9DAC-4F94-8AC5-C244E70842D6}"/>
              </a:ext>
            </a:extLst>
          </p:cNvPr>
          <p:cNvSpPr/>
          <p:nvPr/>
        </p:nvSpPr>
        <p:spPr>
          <a:xfrm>
            <a:off x="3640653" y="4426236"/>
            <a:ext cx="2698175" cy="523220"/>
          </a:xfrm>
          <a:prstGeom prst="rect">
            <a:avLst/>
          </a:prstGeom>
        </p:spPr>
        <p:txBody>
          <a:bodyPr wrap="none">
            <a:spAutoFit/>
          </a:bodyPr>
          <a:lstStyle/>
          <a:p>
            <a:r>
              <a:rPr lang="zh-CN" altLang="zh-CN" sz="2800" dirty="0">
                <a:solidFill>
                  <a:schemeClr val="bg1"/>
                </a:solidFill>
              </a:rPr>
              <a:t>原有稿件的篇幅</a:t>
            </a:r>
            <a:endParaRPr lang="zh-CN" altLang="en-US" sz="2800" dirty="0">
              <a:solidFill>
                <a:schemeClr val="bg1"/>
              </a:solidFill>
            </a:endParaRPr>
          </a:p>
        </p:txBody>
      </p:sp>
      <p:sp>
        <p:nvSpPr>
          <p:cNvPr id="12" name="矩形 11">
            <a:extLst>
              <a:ext uri="{FF2B5EF4-FFF2-40B4-BE49-F238E27FC236}">
                <a16:creationId xmlns:a16="http://schemas.microsoft.com/office/drawing/2014/main" id="{B47667DB-A7FD-48F1-90FE-23E7E27585F9}"/>
              </a:ext>
            </a:extLst>
          </p:cNvPr>
          <p:cNvSpPr/>
          <p:nvPr/>
        </p:nvSpPr>
        <p:spPr>
          <a:xfrm>
            <a:off x="2554034" y="5502104"/>
            <a:ext cx="3416320" cy="523220"/>
          </a:xfrm>
          <a:prstGeom prst="rect">
            <a:avLst/>
          </a:prstGeom>
        </p:spPr>
        <p:txBody>
          <a:bodyPr wrap="none">
            <a:spAutoFit/>
          </a:bodyPr>
          <a:lstStyle/>
          <a:p>
            <a:r>
              <a:rPr lang="zh-CN" altLang="zh-CN" sz="2800" dirty="0">
                <a:solidFill>
                  <a:schemeClr val="bg1"/>
                </a:solidFill>
              </a:rPr>
              <a:t>读者层面和书籍价位</a:t>
            </a:r>
            <a:endParaRPr lang="zh-CN" altLang="en-US" sz="2800" dirty="0">
              <a:solidFill>
                <a:schemeClr val="bg1"/>
              </a:solidFill>
            </a:endParaRPr>
          </a:p>
        </p:txBody>
      </p:sp>
    </p:spTree>
    <p:extLst>
      <p:ext uri="{BB962C8B-B14F-4D97-AF65-F5344CB8AC3E}">
        <p14:creationId xmlns:p14="http://schemas.microsoft.com/office/powerpoint/2010/main" val="2701503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了解书籍装帧设计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5058"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什么是书籍装帧</a:t>
            </a:r>
          </a:p>
        </p:txBody>
      </p:sp>
      <p:pic>
        <p:nvPicPr>
          <p:cNvPr id="3" name="图片 2">
            <a:extLst>
              <a:ext uri="{FF2B5EF4-FFF2-40B4-BE49-F238E27FC236}">
                <a16:creationId xmlns:a16="http://schemas.microsoft.com/office/drawing/2014/main" id="{61DB8748-504B-4213-BE07-DF6BE59EE2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4761" y="2152898"/>
            <a:ext cx="6774478" cy="4031182"/>
          </a:xfrm>
          <a:prstGeom prst="rect">
            <a:avLst/>
          </a:prstGeom>
        </p:spPr>
      </p:pic>
      <p:sp>
        <p:nvSpPr>
          <p:cNvPr id="10" name="矩形 9">
            <a:extLst>
              <a:ext uri="{FF2B5EF4-FFF2-40B4-BE49-F238E27FC236}">
                <a16:creationId xmlns:a16="http://schemas.microsoft.com/office/drawing/2014/main" id="{CFD905DF-E461-4EC3-9C9A-6FE832672C45}"/>
              </a:ext>
            </a:extLst>
          </p:cNvPr>
          <p:cNvSpPr/>
          <p:nvPr/>
        </p:nvSpPr>
        <p:spPr>
          <a:xfrm>
            <a:off x="1252297" y="2202240"/>
            <a:ext cx="6525298" cy="3785652"/>
          </a:xfrm>
          <a:prstGeom prst="rect">
            <a:avLst/>
          </a:prstGeom>
        </p:spPr>
        <p:txBody>
          <a:bodyPr wrap="square">
            <a:spAutoFit/>
          </a:bodyPr>
          <a:lstStyle/>
          <a:p>
            <a:pPr indent="266700" algn="just">
              <a:spcAft>
                <a:spcPts val="0"/>
              </a:spcAft>
            </a:pPr>
            <a:r>
              <a:rPr lang="en-US" altLang="zh-CN" sz="2400" dirty="0">
                <a:solidFill>
                  <a:schemeClr val="bg1"/>
                </a:solidFill>
              </a:rPr>
              <a:t>   </a:t>
            </a:r>
            <a:r>
              <a:rPr lang="zh-CN" altLang="zh-CN" sz="2400" dirty="0">
                <a:solidFill>
                  <a:schemeClr val="bg1"/>
                </a:solidFill>
              </a:rPr>
              <a:t>书籍装帧是一种艺术创作，是人们运用美的规律所创造的以阅读和使用为实用目的的物质载体。</a:t>
            </a:r>
          </a:p>
          <a:p>
            <a:pPr indent="266700" algn="just">
              <a:spcAft>
                <a:spcPts val="0"/>
              </a:spcAft>
            </a:pPr>
            <a:r>
              <a:rPr lang="en-US" altLang="zh-CN" sz="2400" dirty="0">
                <a:solidFill>
                  <a:schemeClr val="bg1"/>
                </a:solidFill>
              </a:rPr>
              <a:t>   </a:t>
            </a:r>
            <a:r>
              <a:rPr lang="zh-CN" altLang="zh-CN" sz="2400" dirty="0">
                <a:solidFill>
                  <a:schemeClr val="bg1"/>
                </a:solidFill>
              </a:rPr>
              <a:t>书籍装帧是一门“构造学”，是将书籍外在造型与内容进行整体设计的综合学问。书籍装帧不应只是效益的文字解说或简单的外包装，而应是以书籍的整体设计为载体。包括书籍的封面、环衬、扉页、序言、目录、文字、版式、插图、页码等一系列的设计，最终将书籍做成一个有血有肉充满感情与特质的生命体。</a:t>
            </a:r>
          </a:p>
        </p:txBody>
      </p:sp>
    </p:spTree>
    <p:extLst>
      <p:ext uri="{BB962C8B-B14F-4D97-AF65-F5344CB8AC3E}">
        <p14:creationId xmlns:p14="http://schemas.microsoft.com/office/powerpoint/2010/main" val="5691477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书籍的开本</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8328"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常见开本尺寸</a:t>
            </a:r>
          </a:p>
        </p:txBody>
      </p:sp>
      <p:graphicFrame>
        <p:nvGraphicFramePr>
          <p:cNvPr id="3" name="表格 2">
            <a:extLst>
              <a:ext uri="{FF2B5EF4-FFF2-40B4-BE49-F238E27FC236}">
                <a16:creationId xmlns:a16="http://schemas.microsoft.com/office/drawing/2014/main" id="{7B488227-9D8F-4BF7-AA08-F9E730B81B0F}"/>
              </a:ext>
            </a:extLst>
          </p:cNvPr>
          <p:cNvGraphicFramePr>
            <a:graphicFrameLocks noGrp="1"/>
          </p:cNvGraphicFramePr>
          <p:nvPr>
            <p:extLst>
              <p:ext uri="{D42A27DB-BD31-4B8C-83A1-F6EECF244321}">
                <p14:modId xmlns:p14="http://schemas.microsoft.com/office/powerpoint/2010/main" val="3936129900"/>
              </p:ext>
            </p:extLst>
          </p:nvPr>
        </p:nvGraphicFramePr>
        <p:xfrm>
          <a:off x="721517" y="2553379"/>
          <a:ext cx="7601601" cy="2600512"/>
        </p:xfrm>
        <a:graphic>
          <a:graphicData uri="http://schemas.openxmlformats.org/drawingml/2006/table">
            <a:tbl>
              <a:tblPr firstRow="1" firstCol="1" bandRow="1">
                <a:tableStyleId>{5C22544A-7EE6-4342-B048-85BDC9FD1C3A}</a:tableStyleId>
              </a:tblPr>
              <a:tblGrid>
                <a:gridCol w="1720347">
                  <a:extLst>
                    <a:ext uri="{9D8B030D-6E8A-4147-A177-3AD203B41FA5}">
                      <a16:colId xmlns:a16="http://schemas.microsoft.com/office/drawing/2014/main" val="1423028446"/>
                    </a:ext>
                  </a:extLst>
                </a:gridCol>
                <a:gridCol w="1828800">
                  <a:extLst>
                    <a:ext uri="{9D8B030D-6E8A-4147-A177-3AD203B41FA5}">
                      <a16:colId xmlns:a16="http://schemas.microsoft.com/office/drawing/2014/main" val="682695194"/>
                    </a:ext>
                  </a:extLst>
                </a:gridCol>
                <a:gridCol w="1906732">
                  <a:extLst>
                    <a:ext uri="{9D8B030D-6E8A-4147-A177-3AD203B41FA5}">
                      <a16:colId xmlns:a16="http://schemas.microsoft.com/office/drawing/2014/main" val="1860251013"/>
                    </a:ext>
                  </a:extLst>
                </a:gridCol>
                <a:gridCol w="2145722">
                  <a:extLst>
                    <a:ext uri="{9D8B030D-6E8A-4147-A177-3AD203B41FA5}">
                      <a16:colId xmlns:a16="http://schemas.microsoft.com/office/drawing/2014/main" val="1762068169"/>
                    </a:ext>
                  </a:extLst>
                </a:gridCol>
              </a:tblGrid>
              <a:tr h="378182">
                <a:tc>
                  <a:txBody>
                    <a:bodyPr/>
                    <a:lstStyle/>
                    <a:p>
                      <a:pPr indent="127000" algn="ctr">
                        <a:spcAft>
                          <a:spcPts val="0"/>
                        </a:spcAft>
                      </a:pPr>
                      <a:r>
                        <a:rPr lang="zh-CN" sz="1300" kern="100">
                          <a:effectLst/>
                        </a:rPr>
                        <a:t>开本尺寸</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zh-CN" sz="1300" kern="100">
                          <a:effectLst/>
                        </a:rPr>
                        <a:t>尺寸（</a:t>
                      </a:r>
                      <a:r>
                        <a:rPr lang="en-US" sz="1300" kern="100">
                          <a:effectLst/>
                        </a:rPr>
                        <a:t>mm</a:t>
                      </a:r>
                      <a:r>
                        <a:rPr lang="zh-CN" sz="1300" kern="100">
                          <a:effectLst/>
                        </a:rPr>
                        <a:t>）</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zh-CN" sz="1300" kern="100" dirty="0">
                          <a:effectLst/>
                        </a:rPr>
                        <a:t>开本尺寸</a:t>
                      </a:r>
                      <a:endParaRPr lang="zh-CN" sz="13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zh-CN" sz="1300" kern="100" dirty="0">
                          <a:effectLst/>
                        </a:rPr>
                        <a:t>尺寸（</a:t>
                      </a:r>
                      <a:r>
                        <a:rPr lang="en-US" sz="1300" kern="100" dirty="0">
                          <a:effectLst/>
                        </a:rPr>
                        <a:t>mm</a:t>
                      </a:r>
                      <a:r>
                        <a:rPr lang="zh-CN" sz="1300" kern="100" dirty="0">
                          <a:effectLst/>
                        </a:rPr>
                        <a:t>）</a:t>
                      </a:r>
                      <a:endParaRPr lang="zh-CN" sz="13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extLst>
                  <a:ext uri="{0D108BD9-81ED-4DB2-BD59-A6C34878D82A}">
                    <a16:rowId xmlns:a16="http://schemas.microsoft.com/office/drawing/2014/main" val="1265664840"/>
                  </a:ext>
                </a:extLst>
              </a:tr>
              <a:tr h="378182">
                <a:tc>
                  <a:txBody>
                    <a:bodyPr/>
                    <a:lstStyle/>
                    <a:p>
                      <a:pPr indent="127000" algn="ctr">
                        <a:spcAft>
                          <a:spcPts val="0"/>
                        </a:spcAft>
                      </a:pPr>
                      <a:r>
                        <a:rPr lang="zh-CN" sz="1300" kern="100">
                          <a:effectLst/>
                        </a:rPr>
                        <a:t>全开（正度）</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787</a:t>
                      </a:r>
                      <a:r>
                        <a:rPr lang="zh-CN" sz="1300" kern="100">
                          <a:effectLst/>
                        </a:rPr>
                        <a:t>×</a:t>
                      </a:r>
                      <a:r>
                        <a:rPr lang="en-US" sz="1300" kern="100">
                          <a:effectLst/>
                        </a:rPr>
                        <a:t>1092</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zh-CN" sz="1300" kern="100">
                          <a:effectLst/>
                        </a:rPr>
                        <a:t>全开（大度）</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889</a:t>
                      </a:r>
                      <a:r>
                        <a:rPr lang="zh-CN" sz="1300" kern="100">
                          <a:effectLst/>
                        </a:rPr>
                        <a:t>×</a:t>
                      </a:r>
                      <a:r>
                        <a:rPr lang="en-US" sz="1300" kern="100">
                          <a:effectLst/>
                        </a:rPr>
                        <a:t>1193</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extLst>
                  <a:ext uri="{0D108BD9-81ED-4DB2-BD59-A6C34878D82A}">
                    <a16:rowId xmlns:a16="http://schemas.microsoft.com/office/drawing/2014/main" val="3980290584"/>
                  </a:ext>
                </a:extLst>
              </a:tr>
              <a:tr h="378182">
                <a:tc>
                  <a:txBody>
                    <a:bodyPr/>
                    <a:lstStyle/>
                    <a:p>
                      <a:pPr indent="127000" algn="ctr">
                        <a:spcAft>
                          <a:spcPts val="0"/>
                        </a:spcAft>
                      </a:pPr>
                      <a:r>
                        <a:rPr lang="zh-CN" sz="1300" kern="100">
                          <a:effectLst/>
                        </a:rPr>
                        <a:t>对开</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736</a:t>
                      </a:r>
                      <a:r>
                        <a:rPr lang="zh-CN" sz="1300" kern="100">
                          <a:effectLst/>
                        </a:rPr>
                        <a:t>×</a:t>
                      </a:r>
                      <a:r>
                        <a:rPr lang="en-US" sz="1300" kern="100">
                          <a:effectLst/>
                        </a:rPr>
                        <a:t>520</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zh-CN" sz="1300" kern="100">
                          <a:effectLst/>
                        </a:rPr>
                        <a:t>对开</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570</a:t>
                      </a:r>
                      <a:r>
                        <a:rPr lang="zh-CN" sz="1300" kern="100">
                          <a:effectLst/>
                        </a:rPr>
                        <a:t>×</a:t>
                      </a:r>
                      <a:r>
                        <a:rPr lang="en-US" sz="1300" kern="100">
                          <a:effectLst/>
                        </a:rPr>
                        <a:t>840</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extLst>
                  <a:ext uri="{0D108BD9-81ED-4DB2-BD59-A6C34878D82A}">
                    <a16:rowId xmlns:a16="http://schemas.microsoft.com/office/drawing/2014/main" val="1242806192"/>
                  </a:ext>
                </a:extLst>
              </a:tr>
              <a:tr h="378182">
                <a:tc>
                  <a:txBody>
                    <a:bodyPr/>
                    <a:lstStyle/>
                    <a:p>
                      <a:pPr indent="127000" algn="ctr">
                        <a:spcAft>
                          <a:spcPts val="0"/>
                        </a:spcAft>
                      </a:pPr>
                      <a:r>
                        <a:rPr lang="en-US" sz="1300" kern="100">
                          <a:effectLst/>
                        </a:rPr>
                        <a:t>4</a:t>
                      </a:r>
                      <a:r>
                        <a:rPr lang="zh-CN" sz="1300" kern="100">
                          <a:effectLst/>
                        </a:rPr>
                        <a:t>开</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520</a:t>
                      </a:r>
                      <a:r>
                        <a:rPr lang="zh-CN" sz="1300" kern="100">
                          <a:effectLst/>
                        </a:rPr>
                        <a:t>×</a:t>
                      </a:r>
                      <a:r>
                        <a:rPr lang="en-US" sz="1300" kern="100">
                          <a:effectLst/>
                        </a:rPr>
                        <a:t>368</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4</a:t>
                      </a:r>
                      <a:r>
                        <a:rPr lang="zh-CN" sz="1300" kern="100">
                          <a:effectLst/>
                        </a:rPr>
                        <a:t>开</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420</a:t>
                      </a:r>
                      <a:r>
                        <a:rPr lang="zh-CN" sz="1300" kern="100">
                          <a:effectLst/>
                        </a:rPr>
                        <a:t>×</a:t>
                      </a:r>
                      <a:r>
                        <a:rPr lang="en-US" sz="1300" kern="100">
                          <a:effectLst/>
                        </a:rPr>
                        <a:t>570</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extLst>
                  <a:ext uri="{0D108BD9-81ED-4DB2-BD59-A6C34878D82A}">
                    <a16:rowId xmlns:a16="http://schemas.microsoft.com/office/drawing/2014/main" val="2006799865"/>
                  </a:ext>
                </a:extLst>
              </a:tr>
              <a:tr h="378182">
                <a:tc>
                  <a:txBody>
                    <a:bodyPr/>
                    <a:lstStyle/>
                    <a:p>
                      <a:pPr indent="127000" algn="ctr">
                        <a:spcAft>
                          <a:spcPts val="0"/>
                        </a:spcAft>
                      </a:pPr>
                      <a:r>
                        <a:rPr lang="en-US" sz="1300" kern="100">
                          <a:effectLst/>
                        </a:rPr>
                        <a:t>8</a:t>
                      </a:r>
                      <a:r>
                        <a:rPr lang="zh-CN" sz="1300" kern="100">
                          <a:effectLst/>
                        </a:rPr>
                        <a:t>开</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368</a:t>
                      </a:r>
                      <a:r>
                        <a:rPr lang="zh-CN" sz="1300" kern="100">
                          <a:effectLst/>
                        </a:rPr>
                        <a:t>×</a:t>
                      </a:r>
                      <a:r>
                        <a:rPr lang="en-US" sz="1300" kern="100">
                          <a:effectLst/>
                        </a:rPr>
                        <a:t>260</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8</a:t>
                      </a:r>
                      <a:r>
                        <a:rPr lang="zh-CN" sz="1300" kern="100">
                          <a:effectLst/>
                        </a:rPr>
                        <a:t>开</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285</a:t>
                      </a:r>
                      <a:r>
                        <a:rPr lang="zh-CN" sz="1300" kern="100">
                          <a:effectLst/>
                        </a:rPr>
                        <a:t>×</a:t>
                      </a:r>
                      <a:r>
                        <a:rPr lang="en-US" sz="1300" kern="100">
                          <a:effectLst/>
                        </a:rPr>
                        <a:t>420</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extLst>
                  <a:ext uri="{0D108BD9-81ED-4DB2-BD59-A6C34878D82A}">
                    <a16:rowId xmlns:a16="http://schemas.microsoft.com/office/drawing/2014/main" val="3078811667"/>
                  </a:ext>
                </a:extLst>
              </a:tr>
              <a:tr h="378182">
                <a:tc>
                  <a:txBody>
                    <a:bodyPr/>
                    <a:lstStyle/>
                    <a:p>
                      <a:pPr indent="127000" algn="ctr">
                        <a:spcAft>
                          <a:spcPts val="0"/>
                        </a:spcAft>
                      </a:pPr>
                      <a:r>
                        <a:rPr lang="en-US" sz="1300" kern="100">
                          <a:effectLst/>
                        </a:rPr>
                        <a:t>16</a:t>
                      </a:r>
                      <a:r>
                        <a:rPr lang="zh-CN" sz="1300" kern="100">
                          <a:effectLst/>
                        </a:rPr>
                        <a:t>开</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260</a:t>
                      </a:r>
                      <a:r>
                        <a:rPr lang="zh-CN" sz="1300" kern="100">
                          <a:effectLst/>
                        </a:rPr>
                        <a:t>×</a:t>
                      </a:r>
                      <a:r>
                        <a:rPr lang="en-US" sz="1300" kern="100">
                          <a:effectLst/>
                        </a:rPr>
                        <a:t>184</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16</a:t>
                      </a:r>
                      <a:r>
                        <a:rPr lang="zh-CN" sz="1300" kern="100">
                          <a:effectLst/>
                        </a:rPr>
                        <a:t>开</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210</a:t>
                      </a:r>
                      <a:r>
                        <a:rPr lang="zh-CN" sz="1300" kern="100">
                          <a:effectLst/>
                        </a:rPr>
                        <a:t>×</a:t>
                      </a:r>
                      <a:r>
                        <a:rPr lang="en-US" sz="1300" kern="100">
                          <a:effectLst/>
                        </a:rPr>
                        <a:t>285</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extLst>
                  <a:ext uri="{0D108BD9-81ED-4DB2-BD59-A6C34878D82A}">
                    <a16:rowId xmlns:a16="http://schemas.microsoft.com/office/drawing/2014/main" val="1799006601"/>
                  </a:ext>
                </a:extLst>
              </a:tr>
              <a:tr h="331420">
                <a:tc>
                  <a:txBody>
                    <a:bodyPr/>
                    <a:lstStyle/>
                    <a:p>
                      <a:pPr indent="127000" algn="ctr">
                        <a:spcAft>
                          <a:spcPts val="0"/>
                        </a:spcAft>
                      </a:pPr>
                      <a:r>
                        <a:rPr lang="en-US" sz="1300" kern="100">
                          <a:effectLst/>
                        </a:rPr>
                        <a:t>32</a:t>
                      </a:r>
                      <a:r>
                        <a:rPr lang="zh-CN" sz="1300" kern="100">
                          <a:effectLst/>
                        </a:rPr>
                        <a:t>开</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184</a:t>
                      </a:r>
                      <a:r>
                        <a:rPr lang="zh-CN" sz="1300" kern="100">
                          <a:effectLst/>
                        </a:rPr>
                        <a:t>×</a:t>
                      </a:r>
                      <a:r>
                        <a:rPr lang="en-US" sz="1300" kern="100">
                          <a:effectLst/>
                        </a:rPr>
                        <a:t>130</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a:effectLst/>
                        </a:rPr>
                        <a:t>32</a:t>
                      </a:r>
                      <a:r>
                        <a:rPr lang="zh-CN" sz="1300" kern="100">
                          <a:effectLst/>
                        </a:rPr>
                        <a:t>开</a:t>
                      </a:r>
                      <a:endParaRPr lang="zh-CN" sz="1300" kern="10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tc>
                  <a:txBody>
                    <a:bodyPr/>
                    <a:lstStyle/>
                    <a:p>
                      <a:pPr indent="127000" algn="ctr">
                        <a:spcAft>
                          <a:spcPts val="0"/>
                        </a:spcAft>
                      </a:pPr>
                      <a:r>
                        <a:rPr lang="en-US" sz="1300" kern="100" dirty="0">
                          <a:effectLst/>
                        </a:rPr>
                        <a:t>203</a:t>
                      </a:r>
                      <a:r>
                        <a:rPr lang="zh-CN" sz="1300" kern="100" dirty="0">
                          <a:effectLst/>
                        </a:rPr>
                        <a:t>×</a:t>
                      </a:r>
                      <a:r>
                        <a:rPr lang="en-US" sz="1300" kern="100" dirty="0">
                          <a:effectLst/>
                        </a:rPr>
                        <a:t>140</a:t>
                      </a:r>
                      <a:endParaRPr lang="zh-CN" sz="13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84273" marR="84273" marT="0" marB="0"/>
                </a:tc>
                <a:extLst>
                  <a:ext uri="{0D108BD9-81ED-4DB2-BD59-A6C34878D82A}">
                    <a16:rowId xmlns:a16="http://schemas.microsoft.com/office/drawing/2014/main" val="1034403462"/>
                  </a:ext>
                </a:extLst>
              </a:tr>
            </a:tbl>
          </a:graphicData>
        </a:graphic>
      </p:graphicFrame>
    </p:spTree>
    <p:extLst>
      <p:ext uri="{BB962C8B-B14F-4D97-AF65-F5344CB8AC3E}">
        <p14:creationId xmlns:p14="http://schemas.microsoft.com/office/powerpoint/2010/main" val="28686462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书籍的结构</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6815" y="1345506"/>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书籍结构</a:t>
            </a:r>
          </a:p>
        </p:txBody>
      </p:sp>
      <p:pic>
        <p:nvPicPr>
          <p:cNvPr id="4" name="图片 3">
            <a:extLst>
              <a:ext uri="{FF2B5EF4-FFF2-40B4-BE49-F238E27FC236}">
                <a16:creationId xmlns:a16="http://schemas.microsoft.com/office/drawing/2014/main" id="{06CF15EB-01DC-4A36-9BE4-002ABCDC32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6616" y="1471755"/>
            <a:ext cx="5070766" cy="5152792"/>
          </a:xfrm>
          <a:prstGeom prst="rect">
            <a:avLst/>
          </a:prstGeom>
        </p:spPr>
      </p:pic>
      <p:sp>
        <p:nvSpPr>
          <p:cNvPr id="5" name="矩形 4">
            <a:extLst>
              <a:ext uri="{FF2B5EF4-FFF2-40B4-BE49-F238E27FC236}">
                <a16:creationId xmlns:a16="http://schemas.microsoft.com/office/drawing/2014/main" id="{49EFC272-E19C-467B-94E4-F1C88404FFF2}"/>
              </a:ext>
            </a:extLst>
          </p:cNvPr>
          <p:cNvSpPr/>
          <p:nvPr/>
        </p:nvSpPr>
        <p:spPr>
          <a:xfrm>
            <a:off x="3508847" y="1940274"/>
            <a:ext cx="1107996" cy="646331"/>
          </a:xfrm>
          <a:prstGeom prst="rect">
            <a:avLst/>
          </a:prstGeom>
        </p:spPr>
        <p:txBody>
          <a:bodyPr wrap="none">
            <a:spAutoFit/>
          </a:bodyPr>
          <a:lstStyle/>
          <a:p>
            <a:r>
              <a:rPr lang="zh-CN" altLang="zh-CN" sz="3600" dirty="0"/>
              <a:t>封面</a:t>
            </a:r>
            <a:endParaRPr lang="zh-CN" altLang="en-US" sz="3600" dirty="0"/>
          </a:p>
        </p:txBody>
      </p:sp>
      <p:sp>
        <p:nvSpPr>
          <p:cNvPr id="10" name="矩形 9">
            <a:extLst>
              <a:ext uri="{FF2B5EF4-FFF2-40B4-BE49-F238E27FC236}">
                <a16:creationId xmlns:a16="http://schemas.microsoft.com/office/drawing/2014/main" id="{3BD0CD5B-CA2D-4650-A0D5-F0C91BD73352}"/>
              </a:ext>
            </a:extLst>
          </p:cNvPr>
          <p:cNvSpPr/>
          <p:nvPr/>
        </p:nvSpPr>
        <p:spPr>
          <a:xfrm>
            <a:off x="5074912" y="2179411"/>
            <a:ext cx="1107996" cy="646331"/>
          </a:xfrm>
          <a:prstGeom prst="rect">
            <a:avLst/>
          </a:prstGeom>
        </p:spPr>
        <p:txBody>
          <a:bodyPr wrap="none">
            <a:spAutoFit/>
          </a:bodyPr>
          <a:lstStyle/>
          <a:p>
            <a:r>
              <a:rPr lang="zh-CN" altLang="zh-CN" sz="3600" dirty="0"/>
              <a:t>勒口</a:t>
            </a:r>
            <a:endParaRPr lang="zh-CN" altLang="en-US" sz="3600" dirty="0"/>
          </a:p>
        </p:txBody>
      </p:sp>
      <p:sp>
        <p:nvSpPr>
          <p:cNvPr id="11" name="矩形 10">
            <a:extLst>
              <a:ext uri="{FF2B5EF4-FFF2-40B4-BE49-F238E27FC236}">
                <a16:creationId xmlns:a16="http://schemas.microsoft.com/office/drawing/2014/main" id="{6617C410-B56A-4701-9155-60DE8BA8BB7E}"/>
              </a:ext>
            </a:extLst>
          </p:cNvPr>
          <p:cNvSpPr/>
          <p:nvPr/>
        </p:nvSpPr>
        <p:spPr>
          <a:xfrm>
            <a:off x="5765907" y="3607096"/>
            <a:ext cx="1107996" cy="646331"/>
          </a:xfrm>
          <a:prstGeom prst="rect">
            <a:avLst/>
          </a:prstGeom>
        </p:spPr>
        <p:txBody>
          <a:bodyPr wrap="none">
            <a:spAutoFit/>
          </a:bodyPr>
          <a:lstStyle/>
          <a:p>
            <a:r>
              <a:rPr lang="zh-CN" altLang="zh-CN" sz="3600" dirty="0"/>
              <a:t>腰封</a:t>
            </a:r>
            <a:endParaRPr lang="zh-CN" altLang="en-US" sz="3600" dirty="0"/>
          </a:p>
        </p:txBody>
      </p:sp>
      <p:sp>
        <p:nvSpPr>
          <p:cNvPr id="12" name="矩形 11">
            <a:extLst>
              <a:ext uri="{FF2B5EF4-FFF2-40B4-BE49-F238E27FC236}">
                <a16:creationId xmlns:a16="http://schemas.microsoft.com/office/drawing/2014/main" id="{32C70050-560E-4388-B563-7CDAA6D142F2}"/>
              </a:ext>
            </a:extLst>
          </p:cNvPr>
          <p:cNvSpPr/>
          <p:nvPr/>
        </p:nvSpPr>
        <p:spPr>
          <a:xfrm>
            <a:off x="5251558" y="5115821"/>
            <a:ext cx="1107996" cy="646331"/>
          </a:xfrm>
          <a:prstGeom prst="rect">
            <a:avLst/>
          </a:prstGeom>
        </p:spPr>
        <p:txBody>
          <a:bodyPr wrap="none">
            <a:spAutoFit/>
          </a:bodyPr>
          <a:lstStyle/>
          <a:p>
            <a:r>
              <a:rPr lang="zh-CN" altLang="zh-CN" sz="3600" dirty="0"/>
              <a:t>环衬</a:t>
            </a:r>
            <a:endParaRPr lang="zh-CN" altLang="en-US" sz="3600" dirty="0"/>
          </a:p>
        </p:txBody>
      </p:sp>
      <p:sp>
        <p:nvSpPr>
          <p:cNvPr id="13" name="矩形 12">
            <a:extLst>
              <a:ext uri="{FF2B5EF4-FFF2-40B4-BE49-F238E27FC236}">
                <a16:creationId xmlns:a16="http://schemas.microsoft.com/office/drawing/2014/main" id="{51D5A9C1-00B8-4C81-9336-71CB99FE3794}"/>
              </a:ext>
            </a:extLst>
          </p:cNvPr>
          <p:cNvSpPr/>
          <p:nvPr/>
        </p:nvSpPr>
        <p:spPr>
          <a:xfrm>
            <a:off x="3730653" y="5499160"/>
            <a:ext cx="1107996" cy="646331"/>
          </a:xfrm>
          <a:prstGeom prst="rect">
            <a:avLst/>
          </a:prstGeom>
        </p:spPr>
        <p:txBody>
          <a:bodyPr wrap="none">
            <a:spAutoFit/>
          </a:bodyPr>
          <a:lstStyle/>
          <a:p>
            <a:r>
              <a:rPr lang="zh-CN" altLang="zh-CN" sz="3600" dirty="0"/>
              <a:t>护封</a:t>
            </a:r>
            <a:endParaRPr lang="zh-CN" altLang="en-US" sz="3600" dirty="0"/>
          </a:p>
        </p:txBody>
      </p:sp>
      <p:sp>
        <p:nvSpPr>
          <p:cNvPr id="14" name="矩形 13">
            <a:extLst>
              <a:ext uri="{FF2B5EF4-FFF2-40B4-BE49-F238E27FC236}">
                <a16:creationId xmlns:a16="http://schemas.microsoft.com/office/drawing/2014/main" id="{A5100F41-FD35-473D-AE27-9BD8158CA2A0}"/>
              </a:ext>
            </a:extLst>
          </p:cNvPr>
          <p:cNvSpPr/>
          <p:nvPr/>
        </p:nvSpPr>
        <p:spPr>
          <a:xfrm>
            <a:off x="2349885" y="4593175"/>
            <a:ext cx="1107996" cy="646331"/>
          </a:xfrm>
          <a:prstGeom prst="rect">
            <a:avLst/>
          </a:prstGeom>
        </p:spPr>
        <p:txBody>
          <a:bodyPr wrap="none">
            <a:spAutoFit/>
          </a:bodyPr>
          <a:lstStyle/>
          <a:p>
            <a:r>
              <a:rPr lang="zh-CN" altLang="zh-CN" sz="3600" dirty="0"/>
              <a:t>书脊</a:t>
            </a:r>
            <a:endParaRPr lang="zh-CN" altLang="en-US" sz="3600" dirty="0"/>
          </a:p>
        </p:txBody>
      </p:sp>
      <p:sp>
        <p:nvSpPr>
          <p:cNvPr id="15" name="矩形 14">
            <a:extLst>
              <a:ext uri="{FF2B5EF4-FFF2-40B4-BE49-F238E27FC236}">
                <a16:creationId xmlns:a16="http://schemas.microsoft.com/office/drawing/2014/main" id="{21A05E31-6435-4324-BC86-A7E7BC45ABD9}"/>
              </a:ext>
            </a:extLst>
          </p:cNvPr>
          <p:cNvSpPr/>
          <p:nvPr/>
        </p:nvSpPr>
        <p:spPr>
          <a:xfrm>
            <a:off x="2270098" y="2960765"/>
            <a:ext cx="1107996" cy="646331"/>
          </a:xfrm>
          <a:prstGeom prst="rect">
            <a:avLst/>
          </a:prstGeom>
        </p:spPr>
        <p:txBody>
          <a:bodyPr wrap="none">
            <a:spAutoFit/>
          </a:bodyPr>
          <a:lstStyle/>
          <a:p>
            <a:r>
              <a:rPr lang="zh-CN" altLang="zh-CN" sz="3600" dirty="0"/>
              <a:t>扉页</a:t>
            </a:r>
            <a:endParaRPr lang="zh-CN" altLang="en-US" sz="3600" dirty="0"/>
          </a:p>
        </p:txBody>
      </p:sp>
    </p:spTree>
    <p:extLst>
      <p:ext uri="{BB962C8B-B14F-4D97-AF65-F5344CB8AC3E}">
        <p14:creationId xmlns:p14="http://schemas.microsoft.com/office/powerpoint/2010/main" val="26565549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书籍的结构</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1279"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封面</a:t>
            </a:r>
          </a:p>
        </p:txBody>
      </p:sp>
      <p:sp>
        <p:nvSpPr>
          <p:cNvPr id="2" name="矩形 1">
            <a:extLst>
              <a:ext uri="{FF2B5EF4-FFF2-40B4-BE49-F238E27FC236}">
                <a16:creationId xmlns:a16="http://schemas.microsoft.com/office/drawing/2014/main" id="{B2EC9814-B773-49AF-95F4-12BBBD7630F8}"/>
              </a:ext>
            </a:extLst>
          </p:cNvPr>
          <p:cNvSpPr/>
          <p:nvPr/>
        </p:nvSpPr>
        <p:spPr>
          <a:xfrm>
            <a:off x="1015997" y="1807171"/>
            <a:ext cx="7385050" cy="1938992"/>
          </a:xfrm>
          <a:prstGeom prst="rect">
            <a:avLst/>
          </a:prstGeom>
        </p:spPr>
        <p:txBody>
          <a:bodyPr wrap="square">
            <a:spAutoFit/>
          </a:bodyPr>
          <a:lstStyle/>
          <a:p>
            <a:pPr indent="266700" algn="just">
              <a:spcAft>
                <a:spcPts val="0"/>
              </a:spcAft>
            </a:pPr>
            <a:r>
              <a:rPr lang="zh-CN" altLang="en-US" sz="2400" dirty="0"/>
              <a:t>   封面</a:t>
            </a:r>
            <a:r>
              <a:rPr lang="zh-CN" altLang="zh-CN" sz="2400" dirty="0"/>
              <a:t>又叫书皮或封一，记载书名、卷、册、著者、版次、出版社等信息。封面能增强图书内容的思想性和艺术性，可以加深对图书的宣传，在设计上不同于一般的绘画。图书的封面对图书的内容具有从属性，同时要考虑读者的类型，要为读者所理解。 </a:t>
            </a:r>
          </a:p>
        </p:txBody>
      </p:sp>
      <p:grpSp>
        <p:nvGrpSpPr>
          <p:cNvPr id="3" name="组合 2">
            <a:extLst>
              <a:ext uri="{FF2B5EF4-FFF2-40B4-BE49-F238E27FC236}">
                <a16:creationId xmlns:a16="http://schemas.microsoft.com/office/drawing/2014/main" id="{A1E7D75E-2428-46E6-A343-80217E270B55}"/>
              </a:ext>
            </a:extLst>
          </p:cNvPr>
          <p:cNvGrpSpPr/>
          <p:nvPr/>
        </p:nvGrpSpPr>
        <p:grpSpPr>
          <a:xfrm>
            <a:off x="2622196" y="3746163"/>
            <a:ext cx="3747430" cy="2692970"/>
            <a:chOff x="2663760" y="3740695"/>
            <a:chExt cx="3747430" cy="2692970"/>
          </a:xfrm>
        </p:grpSpPr>
        <p:pic>
          <p:nvPicPr>
            <p:cNvPr id="16" name="图片 15">
              <a:extLst>
                <a:ext uri="{FF2B5EF4-FFF2-40B4-BE49-F238E27FC236}">
                  <a16:creationId xmlns:a16="http://schemas.microsoft.com/office/drawing/2014/main" id="{FC93B6E1-FADE-4C0D-ADDF-CFD45266D26A}"/>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663760" y="3740695"/>
              <a:ext cx="1779862" cy="2692970"/>
            </a:xfrm>
            <a:prstGeom prst="rect">
              <a:avLst/>
            </a:prstGeom>
          </p:spPr>
        </p:pic>
        <p:pic>
          <p:nvPicPr>
            <p:cNvPr id="17" name="图片 16">
              <a:extLst>
                <a:ext uri="{FF2B5EF4-FFF2-40B4-BE49-F238E27FC236}">
                  <a16:creationId xmlns:a16="http://schemas.microsoft.com/office/drawing/2014/main" id="{54E314C0-485B-4433-A082-9061ADE6682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72000" y="3747187"/>
              <a:ext cx="1839190" cy="2686478"/>
            </a:xfrm>
            <a:prstGeom prst="rect">
              <a:avLst/>
            </a:prstGeom>
          </p:spPr>
        </p:pic>
      </p:grpSp>
    </p:spTree>
    <p:extLst>
      <p:ext uri="{BB962C8B-B14F-4D97-AF65-F5344CB8AC3E}">
        <p14:creationId xmlns:p14="http://schemas.microsoft.com/office/powerpoint/2010/main" val="34055175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书籍的结构</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1279"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勒口</a:t>
            </a:r>
          </a:p>
        </p:txBody>
      </p:sp>
      <p:sp>
        <p:nvSpPr>
          <p:cNvPr id="2" name="矩形 1">
            <a:extLst>
              <a:ext uri="{FF2B5EF4-FFF2-40B4-BE49-F238E27FC236}">
                <a16:creationId xmlns:a16="http://schemas.microsoft.com/office/drawing/2014/main" id="{B2EC9814-B773-49AF-95F4-12BBBD7630F8}"/>
              </a:ext>
            </a:extLst>
          </p:cNvPr>
          <p:cNvSpPr/>
          <p:nvPr/>
        </p:nvSpPr>
        <p:spPr>
          <a:xfrm>
            <a:off x="1015997" y="1807171"/>
            <a:ext cx="7385050" cy="1200329"/>
          </a:xfrm>
          <a:prstGeom prst="rect">
            <a:avLst/>
          </a:prstGeom>
        </p:spPr>
        <p:txBody>
          <a:bodyPr wrap="square">
            <a:spAutoFit/>
          </a:bodyPr>
          <a:lstStyle/>
          <a:p>
            <a:pPr algn="just"/>
            <a:r>
              <a:rPr lang="en-US" altLang="zh-CN" sz="2400" dirty="0"/>
              <a:t>     </a:t>
            </a:r>
            <a:r>
              <a:rPr lang="zh-CN" altLang="zh-CN" sz="2400" dirty="0"/>
              <a:t>书籍勒口就是书的封面折进去的部分。勒口即可以使封面更好看</a:t>
            </a:r>
            <a:r>
              <a:rPr lang="en-US" altLang="zh-CN" sz="2400" dirty="0"/>
              <a:t>,</a:t>
            </a:r>
            <a:r>
              <a:rPr lang="zh-CN" altLang="zh-CN" sz="2400" dirty="0"/>
              <a:t>又能够避免封面破损，同时也可以在勒口上印刷类似于作者简介等内容。</a:t>
            </a:r>
          </a:p>
        </p:txBody>
      </p:sp>
      <p:pic>
        <p:nvPicPr>
          <p:cNvPr id="10" name="图片 9">
            <a:extLst>
              <a:ext uri="{FF2B5EF4-FFF2-40B4-BE49-F238E27FC236}">
                <a16:creationId xmlns:a16="http://schemas.microsoft.com/office/drawing/2014/main" id="{1B2FA204-BCD4-4DC4-B9D9-3E144FD0AE3C}"/>
              </a:ext>
            </a:extLst>
          </p:cNvPr>
          <p:cNvPicPr/>
          <p:nvPr/>
        </p:nvPicPr>
        <p:blipFill>
          <a:blip r:embed="rId3">
            <a:extLst>
              <a:ext uri="{28A0092B-C50C-407E-A947-70E740481C1C}">
                <a14:useLocalDpi xmlns:a14="http://schemas.microsoft.com/office/drawing/2010/main" val="0"/>
              </a:ext>
            </a:extLst>
          </a:blip>
          <a:stretch>
            <a:fillRect/>
          </a:stretch>
        </p:blipFill>
        <p:spPr>
          <a:xfrm>
            <a:off x="1414520" y="3174976"/>
            <a:ext cx="6314960" cy="3136948"/>
          </a:xfrm>
          <a:prstGeom prst="rect">
            <a:avLst/>
          </a:prstGeom>
        </p:spPr>
      </p:pic>
    </p:spTree>
    <p:extLst>
      <p:ext uri="{BB962C8B-B14F-4D97-AF65-F5344CB8AC3E}">
        <p14:creationId xmlns:p14="http://schemas.microsoft.com/office/powerpoint/2010/main" val="15963185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书籍的结构</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1279"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腰封</a:t>
            </a:r>
          </a:p>
        </p:txBody>
      </p:sp>
      <p:sp>
        <p:nvSpPr>
          <p:cNvPr id="2" name="矩形 1">
            <a:extLst>
              <a:ext uri="{FF2B5EF4-FFF2-40B4-BE49-F238E27FC236}">
                <a16:creationId xmlns:a16="http://schemas.microsoft.com/office/drawing/2014/main" id="{B2EC9814-B773-49AF-95F4-12BBBD7630F8}"/>
              </a:ext>
            </a:extLst>
          </p:cNvPr>
          <p:cNvSpPr/>
          <p:nvPr/>
        </p:nvSpPr>
        <p:spPr>
          <a:xfrm>
            <a:off x="1052369" y="1874712"/>
            <a:ext cx="7385050" cy="830997"/>
          </a:xfrm>
          <a:prstGeom prst="rect">
            <a:avLst/>
          </a:prstGeom>
        </p:spPr>
        <p:txBody>
          <a:bodyPr wrap="square">
            <a:spAutoFit/>
          </a:bodyPr>
          <a:lstStyle/>
          <a:p>
            <a:pPr algn="just"/>
            <a:r>
              <a:rPr lang="en-US" altLang="zh-CN" sz="2400" dirty="0"/>
              <a:t>      </a:t>
            </a:r>
            <a:r>
              <a:rPr lang="zh-CN" altLang="zh-CN" sz="2400" dirty="0"/>
              <a:t>腰封也称</a:t>
            </a:r>
            <a:r>
              <a:rPr lang="en-US" altLang="zh-CN" sz="2400" dirty="0"/>
              <a:t>“</a:t>
            </a:r>
            <a:r>
              <a:rPr lang="zh-CN" altLang="en-US" sz="2400" dirty="0"/>
              <a:t>书腰</a:t>
            </a:r>
            <a:r>
              <a:rPr lang="zh-CN" altLang="zh-CN" sz="2400" dirty="0"/>
              <a:t>纸</a:t>
            </a:r>
            <a:r>
              <a:rPr lang="en-US" altLang="zh-CN" sz="2400" dirty="0"/>
              <a:t>”</a:t>
            </a:r>
            <a:r>
              <a:rPr lang="zh-CN" altLang="zh-CN" sz="2400" dirty="0"/>
              <a:t>，是书籍的可选部件之一，即包裹在书籍封面中部的一条纸带，属于外部装饰物。</a:t>
            </a:r>
          </a:p>
        </p:txBody>
      </p:sp>
      <p:grpSp>
        <p:nvGrpSpPr>
          <p:cNvPr id="3" name="组合 2">
            <a:extLst>
              <a:ext uri="{FF2B5EF4-FFF2-40B4-BE49-F238E27FC236}">
                <a16:creationId xmlns:a16="http://schemas.microsoft.com/office/drawing/2014/main" id="{E7AE4BCD-9232-434A-8F71-B0BF411E637D}"/>
              </a:ext>
            </a:extLst>
          </p:cNvPr>
          <p:cNvGrpSpPr/>
          <p:nvPr/>
        </p:nvGrpSpPr>
        <p:grpSpPr>
          <a:xfrm>
            <a:off x="1762215" y="2910520"/>
            <a:ext cx="5405969" cy="3414630"/>
            <a:chOff x="1762215" y="2910520"/>
            <a:chExt cx="5405969" cy="3414630"/>
          </a:xfrm>
        </p:grpSpPr>
        <p:pic>
          <p:nvPicPr>
            <p:cNvPr id="11" name="图片 10">
              <a:extLst>
                <a:ext uri="{FF2B5EF4-FFF2-40B4-BE49-F238E27FC236}">
                  <a16:creationId xmlns:a16="http://schemas.microsoft.com/office/drawing/2014/main" id="{6B6D37E0-A0B4-4530-8E52-07FA66008548}"/>
                </a:ext>
              </a:extLst>
            </p:cNvPr>
            <p:cNvPicPr/>
            <p:nvPr/>
          </p:nvPicPr>
          <p:blipFill rotWithShape="1">
            <a:blip r:embed="rId3" cstate="print">
              <a:extLst>
                <a:ext uri="{28A0092B-C50C-407E-A947-70E740481C1C}">
                  <a14:useLocalDpi xmlns:a14="http://schemas.microsoft.com/office/drawing/2010/main" val="0"/>
                </a:ext>
              </a:extLst>
            </a:blip>
            <a:srcRect l="4008" t="3596" r="3499" b="3552"/>
            <a:stretch/>
          </p:blipFill>
          <p:spPr bwMode="auto">
            <a:xfrm>
              <a:off x="1762215" y="2910520"/>
              <a:ext cx="2616598" cy="3414630"/>
            </a:xfrm>
            <a:prstGeom prst="rect">
              <a:avLst/>
            </a:prstGeom>
            <a:ln>
              <a:noFill/>
            </a:ln>
            <a:extLst>
              <a:ext uri="{53640926-AAD7-44D8-BBD7-CCE9431645EC}">
                <a14:shadowObscured xmlns:a14="http://schemas.microsoft.com/office/drawing/2010/main"/>
              </a:ext>
            </a:extLst>
          </p:spPr>
        </p:pic>
        <p:pic>
          <p:nvPicPr>
            <p:cNvPr id="12" name="图片 11">
              <a:extLst>
                <a:ext uri="{FF2B5EF4-FFF2-40B4-BE49-F238E27FC236}">
                  <a16:creationId xmlns:a16="http://schemas.microsoft.com/office/drawing/2014/main" id="{1D05240F-7355-4D2C-8586-E6B72E7F7472}"/>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774118" y="2934993"/>
              <a:ext cx="2394066" cy="3365684"/>
            </a:xfrm>
            <a:prstGeom prst="rect">
              <a:avLst/>
            </a:prstGeom>
          </p:spPr>
        </p:pic>
      </p:grpSp>
    </p:spTree>
    <p:extLst>
      <p:ext uri="{BB962C8B-B14F-4D97-AF65-F5344CB8AC3E}">
        <p14:creationId xmlns:p14="http://schemas.microsoft.com/office/powerpoint/2010/main" val="16857793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书籍的结构</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1279"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腰封</a:t>
            </a:r>
          </a:p>
        </p:txBody>
      </p:sp>
      <p:sp>
        <p:nvSpPr>
          <p:cNvPr id="2" name="矩形 1">
            <a:extLst>
              <a:ext uri="{FF2B5EF4-FFF2-40B4-BE49-F238E27FC236}">
                <a16:creationId xmlns:a16="http://schemas.microsoft.com/office/drawing/2014/main" id="{B2EC9814-B773-49AF-95F4-12BBBD7630F8}"/>
              </a:ext>
            </a:extLst>
          </p:cNvPr>
          <p:cNvSpPr/>
          <p:nvPr/>
        </p:nvSpPr>
        <p:spPr>
          <a:xfrm>
            <a:off x="1052369" y="1874712"/>
            <a:ext cx="7385050" cy="2308324"/>
          </a:xfrm>
          <a:prstGeom prst="rect">
            <a:avLst/>
          </a:prstGeom>
        </p:spPr>
        <p:txBody>
          <a:bodyPr wrap="square">
            <a:spAutoFit/>
          </a:bodyPr>
          <a:lstStyle/>
          <a:p>
            <a:pPr algn="just"/>
            <a:r>
              <a:rPr lang="en-US" altLang="zh-CN" sz="2400" dirty="0"/>
              <a:t>      </a:t>
            </a:r>
            <a:r>
              <a:rPr lang="zh-CN" altLang="zh-CN" sz="2400" dirty="0"/>
              <a:t>腰封一般使用牢度较强的纸张制作。它的高度一般相当于图书高度的三分之一，也可更大些；宽度则必须达到不但能包裹封面的面封、书脊和底封，而且两边还各有一个勒口。腰封上可印与该图书相关的宣传、推介性文字。腰封主要作用是装饰封面或补充封面的表现不足。一般多用于精装书籍。</a:t>
            </a:r>
          </a:p>
        </p:txBody>
      </p:sp>
    </p:spTree>
    <p:extLst>
      <p:ext uri="{BB962C8B-B14F-4D97-AF65-F5344CB8AC3E}">
        <p14:creationId xmlns:p14="http://schemas.microsoft.com/office/powerpoint/2010/main" val="15839547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书籍的结构</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1279"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环衬</a:t>
            </a:r>
          </a:p>
        </p:txBody>
      </p:sp>
      <p:sp>
        <p:nvSpPr>
          <p:cNvPr id="2" name="矩形 1">
            <a:extLst>
              <a:ext uri="{FF2B5EF4-FFF2-40B4-BE49-F238E27FC236}">
                <a16:creationId xmlns:a16="http://schemas.microsoft.com/office/drawing/2014/main" id="{B2EC9814-B773-49AF-95F4-12BBBD7630F8}"/>
              </a:ext>
            </a:extLst>
          </p:cNvPr>
          <p:cNvSpPr/>
          <p:nvPr/>
        </p:nvSpPr>
        <p:spPr>
          <a:xfrm>
            <a:off x="1052369" y="1874712"/>
            <a:ext cx="7385050" cy="1200329"/>
          </a:xfrm>
          <a:prstGeom prst="rect">
            <a:avLst/>
          </a:prstGeom>
        </p:spPr>
        <p:txBody>
          <a:bodyPr wrap="square">
            <a:spAutoFit/>
          </a:bodyPr>
          <a:lstStyle/>
          <a:p>
            <a:pPr algn="just"/>
            <a:r>
              <a:rPr lang="en-US" altLang="zh-CN" sz="2400" dirty="0"/>
              <a:t>      </a:t>
            </a:r>
            <a:r>
              <a:rPr lang="zh-CN" altLang="zh-CN" sz="2400" dirty="0"/>
              <a:t>无论打开</a:t>
            </a:r>
            <a:r>
              <a:rPr lang="zh-CN" altLang="en-US" sz="2400" dirty="0"/>
              <a:t>正反面</a:t>
            </a:r>
            <a:r>
              <a:rPr lang="zh-CN" altLang="zh-CN" sz="2400" dirty="0"/>
              <a:t>封面，总有一张连接封面和内页的版面，叫做环衬。目的在于使封面和内页版面的牢固不脱离。</a:t>
            </a:r>
          </a:p>
        </p:txBody>
      </p:sp>
      <p:grpSp>
        <p:nvGrpSpPr>
          <p:cNvPr id="3" name="组合 2">
            <a:extLst>
              <a:ext uri="{FF2B5EF4-FFF2-40B4-BE49-F238E27FC236}">
                <a16:creationId xmlns:a16="http://schemas.microsoft.com/office/drawing/2014/main" id="{725343DA-1362-4886-B1E5-9A34F894437E}"/>
              </a:ext>
            </a:extLst>
          </p:cNvPr>
          <p:cNvGrpSpPr/>
          <p:nvPr/>
        </p:nvGrpSpPr>
        <p:grpSpPr>
          <a:xfrm>
            <a:off x="1242869" y="3480391"/>
            <a:ext cx="6739993" cy="2432796"/>
            <a:chOff x="1341754" y="3641450"/>
            <a:chExt cx="6739993" cy="2432796"/>
          </a:xfrm>
        </p:grpSpPr>
        <p:pic>
          <p:nvPicPr>
            <p:cNvPr id="10" name="图片 9">
              <a:extLst>
                <a:ext uri="{FF2B5EF4-FFF2-40B4-BE49-F238E27FC236}">
                  <a16:creationId xmlns:a16="http://schemas.microsoft.com/office/drawing/2014/main" id="{5049D5C5-613C-4104-9803-65A79763AC98}"/>
                </a:ext>
              </a:extLst>
            </p:cNvPr>
            <p:cNvPicPr/>
            <p:nvPr/>
          </p:nvPicPr>
          <p:blipFill>
            <a:blip r:embed="rId3">
              <a:extLst>
                <a:ext uri="{28A0092B-C50C-407E-A947-70E740481C1C}">
                  <a14:useLocalDpi xmlns:a14="http://schemas.microsoft.com/office/drawing/2010/main" val="0"/>
                </a:ext>
              </a:extLst>
            </a:blip>
            <a:stretch>
              <a:fillRect/>
            </a:stretch>
          </p:blipFill>
          <p:spPr>
            <a:xfrm>
              <a:off x="1341754" y="3641450"/>
              <a:ext cx="3602992" cy="2391036"/>
            </a:xfrm>
            <a:prstGeom prst="rect">
              <a:avLst/>
            </a:prstGeom>
          </p:spPr>
        </p:pic>
        <p:pic>
          <p:nvPicPr>
            <p:cNvPr id="11" name="图片 10">
              <a:extLst>
                <a:ext uri="{FF2B5EF4-FFF2-40B4-BE49-F238E27FC236}">
                  <a16:creationId xmlns:a16="http://schemas.microsoft.com/office/drawing/2014/main" id="{8B74C430-4C20-4779-BC1E-C28955CC4B19}"/>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201131" y="3641450"/>
              <a:ext cx="2880616" cy="2432796"/>
            </a:xfrm>
            <a:prstGeom prst="rect">
              <a:avLst/>
            </a:prstGeom>
          </p:spPr>
        </p:pic>
      </p:grpSp>
    </p:spTree>
    <p:extLst>
      <p:ext uri="{BB962C8B-B14F-4D97-AF65-F5344CB8AC3E}">
        <p14:creationId xmlns:p14="http://schemas.microsoft.com/office/powerpoint/2010/main" val="35220952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书籍的结构</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1279"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环衬</a:t>
            </a:r>
          </a:p>
        </p:txBody>
      </p:sp>
      <p:sp>
        <p:nvSpPr>
          <p:cNvPr id="2" name="矩形 1">
            <a:extLst>
              <a:ext uri="{FF2B5EF4-FFF2-40B4-BE49-F238E27FC236}">
                <a16:creationId xmlns:a16="http://schemas.microsoft.com/office/drawing/2014/main" id="{B2EC9814-B773-49AF-95F4-12BBBD7630F8}"/>
              </a:ext>
            </a:extLst>
          </p:cNvPr>
          <p:cNvSpPr/>
          <p:nvPr/>
        </p:nvSpPr>
        <p:spPr>
          <a:xfrm>
            <a:off x="1052369" y="1874712"/>
            <a:ext cx="7385050" cy="2308324"/>
          </a:xfrm>
          <a:prstGeom prst="rect">
            <a:avLst/>
          </a:prstGeom>
        </p:spPr>
        <p:txBody>
          <a:bodyPr wrap="square">
            <a:spAutoFit/>
          </a:bodyPr>
          <a:lstStyle/>
          <a:p>
            <a:pPr algn="just"/>
            <a:r>
              <a:rPr lang="en-US" altLang="zh-CN" sz="2400" dirty="0"/>
              <a:t>      </a:t>
            </a:r>
            <a:r>
              <a:rPr lang="zh-CN" altLang="en-US" sz="2400" dirty="0"/>
              <a:t>精装书</a:t>
            </a:r>
            <a:r>
              <a:rPr lang="zh-CN" altLang="zh-CN" sz="2400" dirty="0"/>
              <a:t>的环衬设计一般都很讲究，会采用抽象的肌理效果、插图或图案，也会使用照片表现其风格内容与书装整体保持一致。但色彩相对于封面要有所变化，一般需要淡雅些。图形的对比相对弱一些，有些可以运用</a:t>
            </a:r>
            <a:r>
              <a:rPr lang="zh-CN" altLang="en-US" sz="2400" dirty="0"/>
              <a:t>四方连续纹样</a:t>
            </a:r>
            <a:r>
              <a:rPr lang="zh-CN" altLang="zh-CN" sz="2400" dirty="0"/>
              <a:t>装饰，产生</a:t>
            </a:r>
            <a:r>
              <a:rPr lang="en-US" altLang="zh-CN" sz="2400" dirty="0"/>
              <a:t>统</a:t>
            </a:r>
            <a:r>
              <a:rPr lang="zh-CN" altLang="en-US" sz="2400" dirty="0"/>
              <a:t>觉</a:t>
            </a:r>
            <a:r>
              <a:rPr lang="zh-CN" altLang="zh-CN" sz="2400" dirty="0"/>
              <a:t>效果，在视觉上产生由封面到内心的过渡。</a:t>
            </a:r>
          </a:p>
        </p:txBody>
      </p:sp>
    </p:spTree>
    <p:extLst>
      <p:ext uri="{BB962C8B-B14F-4D97-AF65-F5344CB8AC3E}">
        <p14:creationId xmlns:p14="http://schemas.microsoft.com/office/powerpoint/2010/main" val="19041519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书籍的结构</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1279"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护封</a:t>
            </a:r>
          </a:p>
        </p:txBody>
      </p:sp>
      <p:sp>
        <p:nvSpPr>
          <p:cNvPr id="3" name="矩形 2">
            <a:extLst>
              <a:ext uri="{FF2B5EF4-FFF2-40B4-BE49-F238E27FC236}">
                <a16:creationId xmlns:a16="http://schemas.microsoft.com/office/drawing/2014/main" id="{881D176C-C9D3-47F0-B9CB-33339A79F027}"/>
              </a:ext>
            </a:extLst>
          </p:cNvPr>
          <p:cNvSpPr/>
          <p:nvPr/>
        </p:nvSpPr>
        <p:spPr>
          <a:xfrm>
            <a:off x="1052368" y="1893655"/>
            <a:ext cx="7156449" cy="1200329"/>
          </a:xfrm>
          <a:prstGeom prst="rect">
            <a:avLst/>
          </a:prstGeom>
        </p:spPr>
        <p:txBody>
          <a:bodyPr wrap="square">
            <a:spAutoFit/>
          </a:bodyPr>
          <a:lstStyle/>
          <a:p>
            <a:pPr indent="266700" algn="just">
              <a:spcAft>
                <a:spcPts val="0"/>
              </a:spcAft>
            </a:pPr>
            <a:r>
              <a:rPr lang="en-US" altLang="zh-CN" sz="2400" dirty="0"/>
              <a:t>    </a:t>
            </a:r>
            <a:r>
              <a:rPr lang="zh-CN" altLang="zh-CN" sz="2400" dirty="0"/>
              <a:t>在通常情况下，书籍在运输的过程中，是用纸张或塑料包裹好了的，以免在途中遇到脏物而受到损害。但到了书店之后，保护书籍则是护封。</a:t>
            </a:r>
          </a:p>
        </p:txBody>
      </p:sp>
      <p:pic>
        <p:nvPicPr>
          <p:cNvPr id="10" name="图片 9">
            <a:extLst>
              <a:ext uri="{FF2B5EF4-FFF2-40B4-BE49-F238E27FC236}">
                <a16:creationId xmlns:a16="http://schemas.microsoft.com/office/drawing/2014/main" id="{3E5FA34B-A05D-4AE6-80FC-0DAE088C046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074747" y="3331664"/>
            <a:ext cx="4713950" cy="2887296"/>
          </a:xfrm>
          <a:prstGeom prst="rect">
            <a:avLst/>
          </a:prstGeom>
        </p:spPr>
      </p:pic>
    </p:spTree>
    <p:extLst>
      <p:ext uri="{BB962C8B-B14F-4D97-AF65-F5344CB8AC3E}">
        <p14:creationId xmlns:p14="http://schemas.microsoft.com/office/powerpoint/2010/main" val="22507276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书籍的结构</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1279"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护封</a:t>
            </a:r>
          </a:p>
        </p:txBody>
      </p:sp>
      <p:sp>
        <p:nvSpPr>
          <p:cNvPr id="3" name="矩形 2">
            <a:extLst>
              <a:ext uri="{FF2B5EF4-FFF2-40B4-BE49-F238E27FC236}">
                <a16:creationId xmlns:a16="http://schemas.microsoft.com/office/drawing/2014/main" id="{881D176C-C9D3-47F0-B9CB-33339A79F027}"/>
              </a:ext>
            </a:extLst>
          </p:cNvPr>
          <p:cNvSpPr/>
          <p:nvPr/>
        </p:nvSpPr>
        <p:spPr>
          <a:xfrm>
            <a:off x="1052368" y="1893655"/>
            <a:ext cx="7156449" cy="3785652"/>
          </a:xfrm>
          <a:prstGeom prst="rect">
            <a:avLst/>
          </a:prstGeom>
        </p:spPr>
        <p:txBody>
          <a:bodyPr wrap="square">
            <a:spAutoFit/>
          </a:bodyPr>
          <a:lstStyle/>
          <a:p>
            <a:pPr algn="just"/>
            <a:r>
              <a:rPr lang="en-US" altLang="zh-CN" sz="2400" dirty="0"/>
              <a:t>      </a:t>
            </a:r>
            <a:r>
              <a:rPr lang="zh-CN" altLang="zh-CN" sz="2400" dirty="0"/>
              <a:t>读者好奇地拿起一本书翻阅，但大多数的读者仍把它放回去，继续选择其他的书籍。这样一来，一本书往往要经过许多只手的翻阅以后才卖出去，那么书籍的封面必然会受到一些损害。此外，摆在橱窗里的书籍，由于光线和日光的照射，容易褪色和卷曲变形，护封能够有效的减轻这些受损的情况。</a:t>
            </a:r>
          </a:p>
          <a:p>
            <a:pPr algn="just"/>
            <a:r>
              <a:rPr lang="en-US" altLang="zh-CN" sz="2400" dirty="0"/>
              <a:t>      </a:t>
            </a:r>
            <a:r>
              <a:rPr lang="zh-CN" altLang="zh-CN" sz="2400" dirty="0"/>
              <a:t>护封也能帮助销售。它是读者的介绍人，它能使读者更加轻易的注意到书籍，并愿意靠近该书籍，它也向读者介绍这本书的精神和内容，同时鼓励读者购买这本书。</a:t>
            </a:r>
          </a:p>
        </p:txBody>
      </p:sp>
    </p:spTree>
    <p:extLst>
      <p:ext uri="{BB962C8B-B14F-4D97-AF65-F5344CB8AC3E}">
        <p14:creationId xmlns:p14="http://schemas.microsoft.com/office/powerpoint/2010/main" val="19582412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了解书籍装帧设计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5058"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什么是书籍装帧</a:t>
            </a:r>
          </a:p>
        </p:txBody>
      </p:sp>
      <p:sp>
        <p:nvSpPr>
          <p:cNvPr id="2" name="矩形 1">
            <a:extLst>
              <a:ext uri="{FF2B5EF4-FFF2-40B4-BE49-F238E27FC236}">
                <a16:creationId xmlns:a16="http://schemas.microsoft.com/office/drawing/2014/main" id="{06CC3120-4EEA-49C6-90C8-EF12B8F65ECF}"/>
              </a:ext>
            </a:extLst>
          </p:cNvPr>
          <p:cNvSpPr/>
          <p:nvPr/>
        </p:nvSpPr>
        <p:spPr>
          <a:xfrm>
            <a:off x="1052369" y="1845394"/>
            <a:ext cx="7367154" cy="2308324"/>
          </a:xfrm>
          <a:prstGeom prst="rect">
            <a:avLst/>
          </a:prstGeom>
        </p:spPr>
        <p:txBody>
          <a:bodyPr wrap="square">
            <a:spAutoFit/>
          </a:bodyPr>
          <a:lstStyle/>
          <a:p>
            <a:pPr indent="266700" algn="just"/>
            <a:r>
              <a:rPr lang="en-US" altLang="zh-CN" sz="2400" dirty="0"/>
              <a:t>   </a:t>
            </a:r>
            <a:r>
              <a:rPr lang="zh-CN" altLang="zh-CN" sz="2400" dirty="0"/>
              <a:t>日本著名的设计师杉浦康平从</a:t>
            </a:r>
            <a:r>
              <a:rPr lang="en-US" altLang="zh-CN" sz="2400" dirty="0"/>
              <a:t>20</a:t>
            </a:r>
            <a:r>
              <a:rPr lang="zh-CN" altLang="zh-CN" sz="2400" dirty="0"/>
              <a:t>世纪</a:t>
            </a:r>
            <a:r>
              <a:rPr lang="en-US" altLang="zh-CN" sz="2400" dirty="0"/>
              <a:t>60</a:t>
            </a:r>
            <a:r>
              <a:rPr lang="zh-CN" altLang="zh-CN" sz="2400" dirty="0"/>
              <a:t>年代中期就巳经投身书籍装帧设计，是被公认的书籍装帧设计界的大师杉浦康平。他把内文排版、文字、标题、目录、封面、腰带和版权页的设计融为一体，并对所有用纸、材料进行选择，设定印刷装订工艺，甚至连书籍的宣传品也作为书籍整体设计中的一部分。</a:t>
            </a:r>
          </a:p>
        </p:txBody>
      </p:sp>
      <p:grpSp>
        <p:nvGrpSpPr>
          <p:cNvPr id="4" name="组合 3">
            <a:extLst>
              <a:ext uri="{FF2B5EF4-FFF2-40B4-BE49-F238E27FC236}">
                <a16:creationId xmlns:a16="http://schemas.microsoft.com/office/drawing/2014/main" id="{E45C32C0-30F0-410B-86F0-9A4449DDE0CC}"/>
              </a:ext>
            </a:extLst>
          </p:cNvPr>
          <p:cNvGrpSpPr/>
          <p:nvPr/>
        </p:nvGrpSpPr>
        <p:grpSpPr>
          <a:xfrm>
            <a:off x="1343464" y="4191941"/>
            <a:ext cx="6457072" cy="2225050"/>
            <a:chOff x="1343464" y="4191941"/>
            <a:chExt cx="6457072" cy="2225050"/>
          </a:xfrm>
        </p:grpSpPr>
        <p:pic>
          <p:nvPicPr>
            <p:cNvPr id="11" name="图片 10">
              <a:extLst>
                <a:ext uri="{FF2B5EF4-FFF2-40B4-BE49-F238E27FC236}">
                  <a16:creationId xmlns:a16="http://schemas.microsoft.com/office/drawing/2014/main" id="{702A5B24-5219-4405-9DF0-4F83481CBCB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43464" y="4191941"/>
              <a:ext cx="3102904" cy="2225050"/>
            </a:xfrm>
            <a:prstGeom prst="rect">
              <a:avLst/>
            </a:prstGeom>
          </p:spPr>
        </p:pic>
        <p:pic>
          <p:nvPicPr>
            <p:cNvPr id="12" name="图片 11">
              <a:extLst>
                <a:ext uri="{FF2B5EF4-FFF2-40B4-BE49-F238E27FC236}">
                  <a16:creationId xmlns:a16="http://schemas.microsoft.com/office/drawing/2014/main" id="{A7DDE95D-A3A7-4708-977F-F4223851AC34}"/>
                </a:ext>
              </a:extLst>
            </p:cNvPr>
            <p:cNvPicPr/>
            <p:nvPr/>
          </p:nvPicPr>
          <p:blipFill>
            <a:blip r:embed="rId4">
              <a:extLst>
                <a:ext uri="{28A0092B-C50C-407E-A947-70E740481C1C}">
                  <a14:useLocalDpi xmlns:a14="http://schemas.microsoft.com/office/drawing/2010/main" val="0"/>
                </a:ext>
              </a:extLst>
            </a:blip>
            <a:stretch>
              <a:fillRect/>
            </a:stretch>
          </p:blipFill>
          <p:spPr>
            <a:xfrm>
              <a:off x="4572000" y="4199051"/>
              <a:ext cx="3228536" cy="2217940"/>
            </a:xfrm>
            <a:prstGeom prst="rect">
              <a:avLst/>
            </a:prstGeom>
          </p:spPr>
        </p:pic>
      </p:grpSp>
    </p:spTree>
    <p:extLst>
      <p:ext uri="{BB962C8B-B14F-4D97-AF65-F5344CB8AC3E}">
        <p14:creationId xmlns:p14="http://schemas.microsoft.com/office/powerpoint/2010/main" val="1150212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书籍的结构</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1279"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书脊</a:t>
            </a:r>
          </a:p>
        </p:txBody>
      </p:sp>
      <p:sp>
        <p:nvSpPr>
          <p:cNvPr id="2" name="矩形 1">
            <a:extLst>
              <a:ext uri="{FF2B5EF4-FFF2-40B4-BE49-F238E27FC236}">
                <a16:creationId xmlns:a16="http://schemas.microsoft.com/office/drawing/2014/main" id="{A0E78A70-B5F5-4483-87C6-ACAF9653894C}"/>
              </a:ext>
            </a:extLst>
          </p:cNvPr>
          <p:cNvSpPr/>
          <p:nvPr/>
        </p:nvSpPr>
        <p:spPr>
          <a:xfrm>
            <a:off x="1052368" y="1846895"/>
            <a:ext cx="7234381" cy="1200329"/>
          </a:xfrm>
          <a:prstGeom prst="rect">
            <a:avLst/>
          </a:prstGeom>
        </p:spPr>
        <p:txBody>
          <a:bodyPr wrap="square">
            <a:spAutoFit/>
          </a:bodyPr>
          <a:lstStyle/>
          <a:p>
            <a:pPr indent="266700" algn="just">
              <a:spcAft>
                <a:spcPts val="0"/>
              </a:spcAft>
            </a:pPr>
            <a:r>
              <a:rPr lang="en-US" altLang="zh-CN" sz="2400" dirty="0"/>
              <a:t>   </a:t>
            </a:r>
            <a:r>
              <a:rPr lang="zh-CN" altLang="zh-CN" sz="2400" dirty="0"/>
              <a:t>书脊即书的脊背，是平装书和精装书封面和封底的联结处。一般印有书名、作者名和出版单位名等。书脊也被称为书背。</a:t>
            </a:r>
          </a:p>
        </p:txBody>
      </p:sp>
      <p:grpSp>
        <p:nvGrpSpPr>
          <p:cNvPr id="4" name="组合 3">
            <a:extLst>
              <a:ext uri="{FF2B5EF4-FFF2-40B4-BE49-F238E27FC236}">
                <a16:creationId xmlns:a16="http://schemas.microsoft.com/office/drawing/2014/main" id="{B6C20F56-DBED-4D35-9A5B-187469109221}"/>
              </a:ext>
            </a:extLst>
          </p:cNvPr>
          <p:cNvGrpSpPr/>
          <p:nvPr/>
        </p:nvGrpSpPr>
        <p:grpSpPr>
          <a:xfrm>
            <a:off x="1052368" y="3199234"/>
            <a:ext cx="6943835" cy="2984904"/>
            <a:chOff x="1052368" y="3199234"/>
            <a:chExt cx="6943835" cy="2984904"/>
          </a:xfrm>
        </p:grpSpPr>
        <p:pic>
          <p:nvPicPr>
            <p:cNvPr id="10" name="图片 9">
              <a:extLst>
                <a:ext uri="{FF2B5EF4-FFF2-40B4-BE49-F238E27FC236}">
                  <a16:creationId xmlns:a16="http://schemas.microsoft.com/office/drawing/2014/main" id="{3E536E77-5859-4D97-9145-42CD3AF891F3}"/>
                </a:ext>
              </a:extLst>
            </p:cNvPr>
            <p:cNvPicPr/>
            <p:nvPr/>
          </p:nvPicPr>
          <p:blipFill rotWithShape="1">
            <a:blip r:embed="rId3" cstate="print">
              <a:extLst>
                <a:ext uri="{28A0092B-C50C-407E-A947-70E740481C1C}">
                  <a14:useLocalDpi xmlns:a14="http://schemas.microsoft.com/office/drawing/2010/main" val="0"/>
                </a:ext>
              </a:extLst>
            </a:blip>
            <a:srcRect b="20652"/>
            <a:stretch/>
          </p:blipFill>
          <p:spPr bwMode="auto">
            <a:xfrm>
              <a:off x="1052368" y="3593710"/>
              <a:ext cx="4353150" cy="2590428"/>
            </a:xfrm>
            <a:prstGeom prst="rect">
              <a:avLst/>
            </a:prstGeom>
            <a:ln>
              <a:noFill/>
            </a:ln>
            <a:extLst>
              <a:ext uri="{53640926-AAD7-44D8-BBD7-CCE9431645EC}">
                <a14:shadowObscured xmlns:a14="http://schemas.microsoft.com/office/drawing/2010/main"/>
              </a:ext>
            </a:extLst>
          </p:spPr>
        </p:pic>
        <p:pic>
          <p:nvPicPr>
            <p:cNvPr id="11" name="图片 10">
              <a:extLst>
                <a:ext uri="{FF2B5EF4-FFF2-40B4-BE49-F238E27FC236}">
                  <a16:creationId xmlns:a16="http://schemas.microsoft.com/office/drawing/2014/main" id="{4DA970B9-2F5D-4A2D-AC4F-65A5FF48DB2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605497" y="3199234"/>
              <a:ext cx="2390706" cy="2984904"/>
            </a:xfrm>
            <a:prstGeom prst="rect">
              <a:avLst/>
            </a:prstGeom>
          </p:spPr>
        </p:pic>
      </p:grpSp>
    </p:spTree>
    <p:extLst>
      <p:ext uri="{BB962C8B-B14F-4D97-AF65-F5344CB8AC3E}">
        <p14:creationId xmlns:p14="http://schemas.microsoft.com/office/powerpoint/2010/main" val="31688287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书籍的结构</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1280" y="1345506"/>
            <a:ext cx="82586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扉页</a:t>
            </a:r>
          </a:p>
        </p:txBody>
      </p:sp>
      <p:sp>
        <p:nvSpPr>
          <p:cNvPr id="2" name="矩形 1">
            <a:extLst>
              <a:ext uri="{FF2B5EF4-FFF2-40B4-BE49-F238E27FC236}">
                <a16:creationId xmlns:a16="http://schemas.microsoft.com/office/drawing/2014/main" id="{A0E78A70-B5F5-4483-87C6-ACAF9653894C}"/>
              </a:ext>
            </a:extLst>
          </p:cNvPr>
          <p:cNvSpPr/>
          <p:nvPr/>
        </p:nvSpPr>
        <p:spPr>
          <a:xfrm>
            <a:off x="1052368" y="1846895"/>
            <a:ext cx="7234381" cy="1569660"/>
          </a:xfrm>
          <a:prstGeom prst="rect">
            <a:avLst/>
          </a:prstGeom>
        </p:spPr>
        <p:txBody>
          <a:bodyPr wrap="square">
            <a:spAutoFit/>
          </a:bodyPr>
          <a:lstStyle/>
          <a:p>
            <a:pPr indent="266700" algn="just">
              <a:spcAft>
                <a:spcPts val="0"/>
              </a:spcAft>
            </a:pPr>
            <a:r>
              <a:rPr lang="en-US" altLang="zh-CN" sz="2400" dirty="0"/>
              <a:t>   </a:t>
            </a:r>
            <a:r>
              <a:rPr lang="zh-CN" altLang="zh-CN" sz="2400" dirty="0"/>
              <a:t>扉页又称内中副封面。在封二或衬页之后，印的文字和封面相似，但内容更加详细一些。扉页的作用首先是补充书名、著作、出版者等项目，其次是装饰图书增加美感。</a:t>
            </a:r>
          </a:p>
        </p:txBody>
      </p:sp>
    </p:spTree>
    <p:extLst>
      <p:ext uri="{BB962C8B-B14F-4D97-AF65-F5344CB8AC3E}">
        <p14:creationId xmlns:p14="http://schemas.microsoft.com/office/powerpoint/2010/main" val="36971574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书籍的装帧形式</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0860"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平装书</a:t>
            </a:r>
          </a:p>
        </p:txBody>
      </p:sp>
      <p:sp>
        <p:nvSpPr>
          <p:cNvPr id="2" name="矩形 1">
            <a:extLst>
              <a:ext uri="{FF2B5EF4-FFF2-40B4-BE49-F238E27FC236}">
                <a16:creationId xmlns:a16="http://schemas.microsoft.com/office/drawing/2014/main" id="{A0E78A70-B5F5-4483-87C6-ACAF9653894C}"/>
              </a:ext>
            </a:extLst>
          </p:cNvPr>
          <p:cNvSpPr/>
          <p:nvPr/>
        </p:nvSpPr>
        <p:spPr>
          <a:xfrm>
            <a:off x="1052368" y="1846895"/>
            <a:ext cx="7234381" cy="2308324"/>
          </a:xfrm>
          <a:prstGeom prst="rect">
            <a:avLst/>
          </a:prstGeom>
        </p:spPr>
        <p:txBody>
          <a:bodyPr wrap="square">
            <a:spAutoFit/>
          </a:bodyPr>
          <a:lstStyle/>
          <a:p>
            <a:pPr algn="just"/>
            <a:r>
              <a:rPr lang="en-US" altLang="zh-CN" sz="2400" dirty="0"/>
              <a:t>     </a:t>
            </a:r>
            <a:r>
              <a:rPr lang="zh-CN" altLang="zh-CN" sz="2400" dirty="0"/>
              <a:t>平装书又称简装书，结构上由书皮和书页两大部分构成。书皮，即人们通常说的封面，它既有保护书心的作用，又有美化、宣传和装饰图书的功能。书页，即书籍文字的载体，包括扉页以及印有正文的所有版面。主要工艺过程包括折页、配贴、订书、包封面和切光书边。</a:t>
            </a:r>
          </a:p>
        </p:txBody>
      </p:sp>
      <p:pic>
        <p:nvPicPr>
          <p:cNvPr id="10" name="图片 9">
            <a:extLst>
              <a:ext uri="{FF2B5EF4-FFF2-40B4-BE49-F238E27FC236}">
                <a16:creationId xmlns:a16="http://schemas.microsoft.com/office/drawing/2014/main" id="{1EF75D45-BB7B-4856-A8F9-BD520184B560}"/>
              </a:ext>
            </a:extLst>
          </p:cNvPr>
          <p:cNvPicPr/>
          <p:nvPr/>
        </p:nvPicPr>
        <p:blipFill rotWithShape="1">
          <a:blip r:embed="rId3" cstate="print">
            <a:extLst>
              <a:ext uri="{28A0092B-C50C-407E-A947-70E740481C1C}">
                <a14:useLocalDpi xmlns:a14="http://schemas.microsoft.com/office/drawing/2010/main" val="0"/>
              </a:ext>
            </a:extLst>
          </a:blip>
          <a:srcRect t="8761" b="11482"/>
          <a:stretch/>
        </p:blipFill>
        <p:spPr bwMode="auto">
          <a:xfrm>
            <a:off x="2577328" y="4155219"/>
            <a:ext cx="3732830" cy="222365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556767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书籍的装帧形式</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0860"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平装书</a:t>
            </a:r>
          </a:p>
        </p:txBody>
      </p:sp>
      <p:pic>
        <p:nvPicPr>
          <p:cNvPr id="4" name="图片 3">
            <a:extLst>
              <a:ext uri="{FF2B5EF4-FFF2-40B4-BE49-F238E27FC236}">
                <a16:creationId xmlns:a16="http://schemas.microsoft.com/office/drawing/2014/main" id="{AD4157E5-5460-451B-82E1-533CE3080A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369" y="2311860"/>
            <a:ext cx="6769640" cy="3377280"/>
          </a:xfrm>
          <a:prstGeom prst="rect">
            <a:avLst/>
          </a:prstGeom>
        </p:spPr>
      </p:pic>
      <p:sp>
        <p:nvSpPr>
          <p:cNvPr id="5" name="矩形 4">
            <a:extLst>
              <a:ext uri="{FF2B5EF4-FFF2-40B4-BE49-F238E27FC236}">
                <a16:creationId xmlns:a16="http://schemas.microsoft.com/office/drawing/2014/main" id="{ED857C1A-79C2-42BD-92E4-0A2A81C4D942}"/>
              </a:ext>
            </a:extLst>
          </p:cNvPr>
          <p:cNvSpPr/>
          <p:nvPr/>
        </p:nvSpPr>
        <p:spPr>
          <a:xfrm>
            <a:off x="2332761" y="3670501"/>
            <a:ext cx="5288973" cy="1938992"/>
          </a:xfrm>
          <a:prstGeom prst="rect">
            <a:avLst/>
          </a:prstGeom>
        </p:spPr>
        <p:txBody>
          <a:bodyPr wrap="square">
            <a:spAutoFit/>
          </a:bodyPr>
          <a:lstStyle/>
          <a:p>
            <a:pPr indent="266700" algn="just">
              <a:spcAft>
                <a:spcPts val="0"/>
              </a:spcAft>
            </a:pPr>
            <a:r>
              <a:rPr lang="en-US" altLang="zh-CN" sz="2400" dirty="0"/>
              <a:t>   </a:t>
            </a:r>
            <a:r>
              <a:rPr lang="zh-CN" altLang="zh-CN" sz="2400" dirty="0"/>
              <a:t>平装书是目前普遍采用的一种装订形式，装订方法简易，成本低廉，封面封底一般也都是纸面软装。平装书籍的装订工艺有平订、骑马订、锁线订和无线订等。</a:t>
            </a:r>
          </a:p>
        </p:txBody>
      </p:sp>
    </p:spTree>
    <p:extLst>
      <p:ext uri="{BB962C8B-B14F-4D97-AF65-F5344CB8AC3E}">
        <p14:creationId xmlns:p14="http://schemas.microsoft.com/office/powerpoint/2010/main" val="6136235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书籍的装帧形式</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0860"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精装书</a:t>
            </a:r>
          </a:p>
        </p:txBody>
      </p:sp>
      <p:sp>
        <p:nvSpPr>
          <p:cNvPr id="2" name="矩形 1">
            <a:extLst>
              <a:ext uri="{FF2B5EF4-FFF2-40B4-BE49-F238E27FC236}">
                <a16:creationId xmlns:a16="http://schemas.microsoft.com/office/drawing/2014/main" id="{14A2722D-1A4E-4EC8-98D4-81B93EC90BB3}"/>
              </a:ext>
            </a:extLst>
          </p:cNvPr>
          <p:cNvSpPr/>
          <p:nvPr/>
        </p:nvSpPr>
        <p:spPr>
          <a:xfrm>
            <a:off x="1117023" y="1904184"/>
            <a:ext cx="7107382" cy="2308324"/>
          </a:xfrm>
          <a:prstGeom prst="rect">
            <a:avLst/>
          </a:prstGeom>
        </p:spPr>
        <p:txBody>
          <a:bodyPr wrap="square">
            <a:spAutoFit/>
          </a:bodyPr>
          <a:lstStyle/>
          <a:p>
            <a:pPr indent="266700" algn="just">
              <a:spcAft>
                <a:spcPts val="0"/>
              </a:spcAft>
            </a:pPr>
            <a:r>
              <a:rPr lang="en-US" altLang="zh-CN" sz="2400" dirty="0"/>
              <a:t>    </a:t>
            </a:r>
            <a:r>
              <a:rPr lang="zh-CN" altLang="zh-CN" sz="2400" dirty="0"/>
              <a:t>精装书主要应用于经典著作、学木名著、工具书和画册等类别。精装书比平装书装订方法繁杂、材料讲究，因此成本也相对较高。精装书的加工过程一般先将书心进行有序的排整、锁线、上胶和圆背，再选择硬质纸板作为封面和封底的材料，最后使封面和封底套上书心粘连、压槽而成。</a:t>
            </a:r>
          </a:p>
        </p:txBody>
      </p:sp>
      <p:pic>
        <p:nvPicPr>
          <p:cNvPr id="10" name="图片 9">
            <a:extLst>
              <a:ext uri="{FF2B5EF4-FFF2-40B4-BE49-F238E27FC236}">
                <a16:creationId xmlns:a16="http://schemas.microsoft.com/office/drawing/2014/main" id="{61F2ABA3-3EF6-4466-8B3C-B3B511C771DD}"/>
              </a:ext>
            </a:extLst>
          </p:cNvPr>
          <p:cNvPicPr/>
          <p:nvPr/>
        </p:nvPicPr>
        <p:blipFill>
          <a:blip r:embed="rId3">
            <a:extLst>
              <a:ext uri="{28A0092B-C50C-407E-A947-70E740481C1C}">
                <a14:useLocalDpi xmlns:a14="http://schemas.microsoft.com/office/drawing/2010/main" val="0"/>
              </a:ext>
            </a:extLst>
          </a:blip>
          <a:stretch>
            <a:fillRect/>
          </a:stretch>
        </p:blipFill>
        <p:spPr>
          <a:xfrm>
            <a:off x="2577328" y="4309521"/>
            <a:ext cx="3450316" cy="2134914"/>
          </a:xfrm>
          <a:prstGeom prst="rect">
            <a:avLst/>
          </a:prstGeom>
        </p:spPr>
      </p:pic>
    </p:spTree>
    <p:extLst>
      <p:ext uri="{BB962C8B-B14F-4D97-AF65-F5344CB8AC3E}">
        <p14:creationId xmlns:p14="http://schemas.microsoft.com/office/powerpoint/2010/main" val="11097621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书籍的装帧形式</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0860"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精装书</a:t>
            </a:r>
          </a:p>
        </p:txBody>
      </p:sp>
      <p:pic>
        <p:nvPicPr>
          <p:cNvPr id="4" name="图片 3">
            <a:extLst>
              <a:ext uri="{FF2B5EF4-FFF2-40B4-BE49-F238E27FC236}">
                <a16:creationId xmlns:a16="http://schemas.microsoft.com/office/drawing/2014/main" id="{1ADDC4E0-F933-45C3-A6E9-01F1083BC6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522529" y="1018311"/>
            <a:ext cx="3828778" cy="6255328"/>
          </a:xfrm>
          <a:prstGeom prst="rect">
            <a:avLst/>
          </a:prstGeom>
        </p:spPr>
      </p:pic>
      <p:sp>
        <p:nvSpPr>
          <p:cNvPr id="5" name="矩形 4">
            <a:extLst>
              <a:ext uri="{FF2B5EF4-FFF2-40B4-BE49-F238E27FC236}">
                <a16:creationId xmlns:a16="http://schemas.microsoft.com/office/drawing/2014/main" id="{55929E05-0A29-48E5-97CE-039C1F8DB1E2}"/>
              </a:ext>
            </a:extLst>
          </p:cNvPr>
          <p:cNvSpPr/>
          <p:nvPr/>
        </p:nvSpPr>
        <p:spPr>
          <a:xfrm>
            <a:off x="2309381" y="2944917"/>
            <a:ext cx="4203123" cy="2677656"/>
          </a:xfrm>
          <a:prstGeom prst="rect">
            <a:avLst/>
          </a:prstGeom>
        </p:spPr>
        <p:txBody>
          <a:bodyPr wrap="square">
            <a:spAutoFit/>
          </a:bodyPr>
          <a:lstStyle/>
          <a:p>
            <a:pPr indent="266700" algn="just">
              <a:spcAft>
                <a:spcPts val="0"/>
              </a:spcAft>
            </a:pPr>
            <a:r>
              <a:rPr lang="en-US" altLang="zh-CN" sz="2400" dirty="0"/>
              <a:t>   </a:t>
            </a:r>
            <a:r>
              <a:rPr lang="zh-CN" altLang="zh-CN" sz="2400" dirty="0"/>
              <a:t>精装书一般使用比较坚固的材科来制作封面，以便更好地保护书页，并在封面上使用许多精美的材料装饰书籍，如羊皮、绸缎、亚麻布和皮革等。目前精装图书更受广大书籍爱好者的欢迎。</a:t>
            </a:r>
          </a:p>
        </p:txBody>
      </p:sp>
    </p:spTree>
    <p:extLst>
      <p:ext uri="{BB962C8B-B14F-4D97-AF65-F5344CB8AC3E}">
        <p14:creationId xmlns:p14="http://schemas.microsoft.com/office/powerpoint/2010/main" val="2955828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书籍的装帧形式</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7176"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多媒体光盘</a:t>
            </a:r>
          </a:p>
        </p:txBody>
      </p:sp>
      <p:sp>
        <p:nvSpPr>
          <p:cNvPr id="2" name="矩形 1">
            <a:extLst>
              <a:ext uri="{FF2B5EF4-FFF2-40B4-BE49-F238E27FC236}">
                <a16:creationId xmlns:a16="http://schemas.microsoft.com/office/drawing/2014/main" id="{9BDCB27E-2EA0-4399-8F26-A296A52FD920}"/>
              </a:ext>
            </a:extLst>
          </p:cNvPr>
          <p:cNvSpPr/>
          <p:nvPr/>
        </p:nvSpPr>
        <p:spPr>
          <a:xfrm>
            <a:off x="953366" y="1812621"/>
            <a:ext cx="7237267" cy="1938992"/>
          </a:xfrm>
          <a:prstGeom prst="rect">
            <a:avLst/>
          </a:prstGeom>
        </p:spPr>
        <p:txBody>
          <a:bodyPr wrap="square">
            <a:spAutoFit/>
          </a:bodyPr>
          <a:lstStyle/>
          <a:p>
            <a:pPr indent="266700" algn="just">
              <a:spcAft>
                <a:spcPts val="0"/>
              </a:spcAft>
            </a:pPr>
            <a:r>
              <a:rPr lang="en-US" altLang="zh-CN" sz="2400" dirty="0"/>
              <a:t>   </a:t>
            </a:r>
            <a:r>
              <a:rPr lang="zh-CN" altLang="zh-CN" sz="2400" dirty="0"/>
              <a:t>多媒体光盘是随着计算机技术发展而出现的新型信息载体，它的形态虽然不像传统书籍，但其功能都完全具备。它可以将文字、声音、图片、动画和影视等信息集于一身，可以满足当代人读书容量大、快节奏和多参与的需要，被称为最新颖的现代书籍。</a:t>
            </a:r>
          </a:p>
        </p:txBody>
      </p:sp>
      <p:pic>
        <p:nvPicPr>
          <p:cNvPr id="10" name="图片 9">
            <a:extLst>
              <a:ext uri="{FF2B5EF4-FFF2-40B4-BE49-F238E27FC236}">
                <a16:creationId xmlns:a16="http://schemas.microsoft.com/office/drawing/2014/main" id="{9B6FFEAD-2739-42E0-8BC7-E63082D151F2}"/>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467842" y="3841547"/>
            <a:ext cx="3740726" cy="2483980"/>
          </a:xfrm>
          <a:prstGeom prst="rect">
            <a:avLst/>
          </a:prstGeom>
        </p:spPr>
      </p:pic>
    </p:spTree>
    <p:extLst>
      <p:ext uri="{BB962C8B-B14F-4D97-AF65-F5344CB8AC3E}">
        <p14:creationId xmlns:p14="http://schemas.microsoft.com/office/powerpoint/2010/main" val="650027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现代书籍的类型</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3126"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现代书籍类型</a:t>
            </a:r>
          </a:p>
        </p:txBody>
      </p:sp>
      <p:pic>
        <p:nvPicPr>
          <p:cNvPr id="4" name="图片 3">
            <a:extLst>
              <a:ext uri="{FF2B5EF4-FFF2-40B4-BE49-F238E27FC236}">
                <a16:creationId xmlns:a16="http://schemas.microsoft.com/office/drawing/2014/main" id="{A48D5978-4A31-43CA-85D8-C6E35A4015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4212" y="1979465"/>
            <a:ext cx="4395354" cy="4395354"/>
          </a:xfrm>
          <a:prstGeom prst="rect">
            <a:avLst/>
          </a:prstGeom>
        </p:spPr>
      </p:pic>
      <p:sp>
        <p:nvSpPr>
          <p:cNvPr id="5" name="矩形 4">
            <a:extLst>
              <a:ext uri="{FF2B5EF4-FFF2-40B4-BE49-F238E27FC236}">
                <a16:creationId xmlns:a16="http://schemas.microsoft.com/office/drawing/2014/main" id="{4D87436A-2864-46EF-880B-DF254879E070}"/>
              </a:ext>
            </a:extLst>
          </p:cNvPr>
          <p:cNvSpPr/>
          <p:nvPr/>
        </p:nvSpPr>
        <p:spPr>
          <a:xfrm>
            <a:off x="3902587" y="2083884"/>
            <a:ext cx="2492990" cy="646331"/>
          </a:xfrm>
          <a:prstGeom prst="rect">
            <a:avLst/>
          </a:prstGeom>
        </p:spPr>
        <p:txBody>
          <a:bodyPr wrap="none">
            <a:spAutoFit/>
          </a:bodyPr>
          <a:lstStyle/>
          <a:p>
            <a:r>
              <a:rPr lang="zh-CN" altLang="zh-CN" sz="3600" dirty="0">
                <a:solidFill>
                  <a:schemeClr val="bg1"/>
                </a:solidFill>
              </a:rPr>
              <a:t>科技类书籍</a:t>
            </a:r>
            <a:endParaRPr lang="zh-CN" altLang="en-US" sz="3600" dirty="0">
              <a:solidFill>
                <a:schemeClr val="bg1"/>
              </a:solidFill>
            </a:endParaRPr>
          </a:p>
        </p:txBody>
      </p:sp>
      <p:sp>
        <p:nvSpPr>
          <p:cNvPr id="11" name="矩形 10">
            <a:extLst>
              <a:ext uri="{FF2B5EF4-FFF2-40B4-BE49-F238E27FC236}">
                <a16:creationId xmlns:a16="http://schemas.microsoft.com/office/drawing/2014/main" id="{327AC8D3-DCC7-40AD-BAAF-DB21FEA33173}"/>
              </a:ext>
            </a:extLst>
          </p:cNvPr>
          <p:cNvSpPr/>
          <p:nvPr/>
        </p:nvSpPr>
        <p:spPr>
          <a:xfrm>
            <a:off x="2504212" y="3016974"/>
            <a:ext cx="3416320" cy="646331"/>
          </a:xfrm>
          <a:prstGeom prst="rect">
            <a:avLst/>
          </a:prstGeom>
        </p:spPr>
        <p:txBody>
          <a:bodyPr wrap="none">
            <a:spAutoFit/>
          </a:bodyPr>
          <a:lstStyle/>
          <a:p>
            <a:r>
              <a:rPr lang="zh-CN" altLang="zh-CN" sz="3600" dirty="0">
                <a:solidFill>
                  <a:schemeClr val="bg1"/>
                </a:solidFill>
              </a:rPr>
              <a:t>文学艺术类书籍</a:t>
            </a:r>
            <a:endParaRPr lang="zh-CN" altLang="en-US" sz="3600" dirty="0">
              <a:solidFill>
                <a:schemeClr val="bg1"/>
              </a:solidFill>
            </a:endParaRPr>
          </a:p>
        </p:txBody>
      </p:sp>
      <p:sp>
        <p:nvSpPr>
          <p:cNvPr id="12" name="矩形 11">
            <a:extLst>
              <a:ext uri="{FF2B5EF4-FFF2-40B4-BE49-F238E27FC236}">
                <a16:creationId xmlns:a16="http://schemas.microsoft.com/office/drawing/2014/main" id="{72D1A15B-2081-42D9-9D11-32539EE1CCAB}"/>
              </a:ext>
            </a:extLst>
          </p:cNvPr>
          <p:cNvSpPr/>
          <p:nvPr/>
        </p:nvSpPr>
        <p:spPr>
          <a:xfrm>
            <a:off x="4061797" y="3892407"/>
            <a:ext cx="2031325" cy="646331"/>
          </a:xfrm>
          <a:prstGeom prst="rect">
            <a:avLst/>
          </a:prstGeom>
        </p:spPr>
        <p:txBody>
          <a:bodyPr wrap="none">
            <a:spAutoFit/>
          </a:bodyPr>
          <a:lstStyle/>
          <a:p>
            <a:r>
              <a:rPr lang="zh-CN" altLang="zh-CN" sz="3600" dirty="0">
                <a:solidFill>
                  <a:schemeClr val="bg1"/>
                </a:solidFill>
              </a:rPr>
              <a:t>工具</a:t>
            </a:r>
            <a:r>
              <a:rPr lang="zh-CN" altLang="en-US" sz="3600" dirty="0">
                <a:solidFill>
                  <a:schemeClr val="bg1"/>
                </a:solidFill>
              </a:rPr>
              <a:t>书籍</a:t>
            </a:r>
          </a:p>
        </p:txBody>
      </p:sp>
      <p:sp>
        <p:nvSpPr>
          <p:cNvPr id="13" name="矩形 12">
            <a:extLst>
              <a:ext uri="{FF2B5EF4-FFF2-40B4-BE49-F238E27FC236}">
                <a16:creationId xmlns:a16="http://schemas.microsoft.com/office/drawing/2014/main" id="{CA42F054-5757-4C20-AEE0-76C63F5660D9}"/>
              </a:ext>
            </a:extLst>
          </p:cNvPr>
          <p:cNvSpPr/>
          <p:nvPr/>
        </p:nvSpPr>
        <p:spPr>
          <a:xfrm>
            <a:off x="2504212" y="4767841"/>
            <a:ext cx="3416320" cy="646331"/>
          </a:xfrm>
          <a:prstGeom prst="rect">
            <a:avLst/>
          </a:prstGeom>
        </p:spPr>
        <p:txBody>
          <a:bodyPr wrap="none">
            <a:spAutoFit/>
          </a:bodyPr>
          <a:lstStyle/>
          <a:p>
            <a:r>
              <a:rPr lang="zh-CN" altLang="zh-CN" sz="3600" dirty="0"/>
              <a:t>儿童读物类书籍</a:t>
            </a:r>
            <a:endParaRPr lang="zh-CN" altLang="en-US" sz="3600" dirty="0"/>
          </a:p>
        </p:txBody>
      </p:sp>
      <p:sp>
        <p:nvSpPr>
          <p:cNvPr id="14" name="矩形 13">
            <a:extLst>
              <a:ext uri="{FF2B5EF4-FFF2-40B4-BE49-F238E27FC236}">
                <a16:creationId xmlns:a16="http://schemas.microsoft.com/office/drawing/2014/main" id="{FA326510-78A9-4C75-A384-044B58143043}"/>
              </a:ext>
            </a:extLst>
          </p:cNvPr>
          <p:cNvSpPr/>
          <p:nvPr/>
        </p:nvSpPr>
        <p:spPr>
          <a:xfrm>
            <a:off x="3934146" y="5643274"/>
            <a:ext cx="2492990" cy="646331"/>
          </a:xfrm>
          <a:prstGeom prst="rect">
            <a:avLst/>
          </a:prstGeom>
        </p:spPr>
        <p:txBody>
          <a:bodyPr wrap="none">
            <a:spAutoFit/>
          </a:bodyPr>
          <a:lstStyle/>
          <a:p>
            <a:r>
              <a:rPr lang="zh-CN" altLang="zh-CN" sz="3600" dirty="0">
                <a:solidFill>
                  <a:schemeClr val="bg1"/>
                </a:solidFill>
              </a:rPr>
              <a:t>期刊</a:t>
            </a:r>
            <a:r>
              <a:rPr lang="zh-CN" altLang="en-US" sz="3600" dirty="0">
                <a:solidFill>
                  <a:schemeClr val="bg1"/>
                </a:solidFill>
              </a:rPr>
              <a:t>类书籍</a:t>
            </a:r>
          </a:p>
        </p:txBody>
      </p:sp>
    </p:spTree>
    <p:extLst>
      <p:ext uri="{BB962C8B-B14F-4D97-AF65-F5344CB8AC3E}">
        <p14:creationId xmlns:p14="http://schemas.microsoft.com/office/powerpoint/2010/main" val="24804648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现代书籍的类型</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19813" y="1345506"/>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科技类书籍装帧要求</a:t>
            </a:r>
          </a:p>
        </p:txBody>
      </p:sp>
      <p:pic>
        <p:nvPicPr>
          <p:cNvPr id="3" name="图片 2">
            <a:extLst>
              <a:ext uri="{FF2B5EF4-FFF2-40B4-BE49-F238E27FC236}">
                <a16:creationId xmlns:a16="http://schemas.microsoft.com/office/drawing/2014/main" id="{7E3A33B0-1434-4DC1-9911-40A6AD4610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158" y="1776339"/>
            <a:ext cx="6556666" cy="5057736"/>
          </a:xfrm>
          <a:prstGeom prst="rect">
            <a:avLst/>
          </a:prstGeom>
        </p:spPr>
      </p:pic>
      <p:sp>
        <p:nvSpPr>
          <p:cNvPr id="10" name="矩形 9">
            <a:extLst>
              <a:ext uri="{FF2B5EF4-FFF2-40B4-BE49-F238E27FC236}">
                <a16:creationId xmlns:a16="http://schemas.microsoft.com/office/drawing/2014/main" id="{3B1C7AF5-40BD-44A8-B324-8CC5A7DBC17B}"/>
              </a:ext>
            </a:extLst>
          </p:cNvPr>
          <p:cNvSpPr/>
          <p:nvPr/>
        </p:nvSpPr>
        <p:spPr>
          <a:xfrm>
            <a:off x="2500159" y="2298872"/>
            <a:ext cx="5211683" cy="523220"/>
          </a:xfrm>
          <a:prstGeom prst="rect">
            <a:avLst/>
          </a:prstGeom>
        </p:spPr>
        <p:txBody>
          <a:bodyPr wrap="none">
            <a:spAutoFit/>
          </a:bodyPr>
          <a:lstStyle/>
          <a:p>
            <a:r>
              <a:rPr lang="zh-CN" altLang="zh-CN" sz="2800" dirty="0">
                <a:solidFill>
                  <a:schemeClr val="bg1"/>
                </a:solidFill>
              </a:rPr>
              <a:t>设计风格不可太大众化和通俗化</a:t>
            </a:r>
            <a:endParaRPr lang="zh-CN" altLang="en-US" sz="2800" dirty="0">
              <a:solidFill>
                <a:schemeClr val="bg1"/>
              </a:solidFill>
            </a:endParaRPr>
          </a:p>
        </p:txBody>
      </p:sp>
      <p:sp>
        <p:nvSpPr>
          <p:cNvPr id="15" name="矩形 14">
            <a:extLst>
              <a:ext uri="{FF2B5EF4-FFF2-40B4-BE49-F238E27FC236}">
                <a16:creationId xmlns:a16="http://schemas.microsoft.com/office/drawing/2014/main" id="{DD022F9E-4B86-4F2B-8F90-A577FB3F4566}"/>
              </a:ext>
            </a:extLst>
          </p:cNvPr>
          <p:cNvSpPr/>
          <p:nvPr/>
        </p:nvSpPr>
        <p:spPr>
          <a:xfrm>
            <a:off x="2463722" y="3195402"/>
            <a:ext cx="4493538" cy="954107"/>
          </a:xfrm>
          <a:prstGeom prst="rect">
            <a:avLst/>
          </a:prstGeom>
        </p:spPr>
        <p:txBody>
          <a:bodyPr wrap="none">
            <a:spAutoFit/>
          </a:bodyPr>
          <a:lstStyle/>
          <a:p>
            <a:r>
              <a:rPr lang="zh-CN" altLang="zh-CN" sz="2800" dirty="0">
                <a:solidFill>
                  <a:schemeClr val="bg1"/>
                </a:solidFill>
              </a:rPr>
              <a:t>可以采用先进的科技形象或</a:t>
            </a:r>
            <a:endParaRPr lang="en-US" altLang="zh-CN" sz="2800" dirty="0">
              <a:solidFill>
                <a:schemeClr val="bg1"/>
              </a:solidFill>
            </a:endParaRPr>
          </a:p>
          <a:p>
            <a:r>
              <a:rPr lang="zh-CN" altLang="zh-CN" sz="2800" dirty="0">
                <a:solidFill>
                  <a:schemeClr val="bg1"/>
                </a:solidFill>
              </a:rPr>
              <a:t>符号吸引读者</a:t>
            </a:r>
            <a:endParaRPr lang="zh-CN" altLang="en-US" sz="2800" dirty="0">
              <a:solidFill>
                <a:schemeClr val="bg1"/>
              </a:solidFill>
            </a:endParaRPr>
          </a:p>
        </p:txBody>
      </p:sp>
      <p:sp>
        <p:nvSpPr>
          <p:cNvPr id="16" name="矩形 15">
            <a:extLst>
              <a:ext uri="{FF2B5EF4-FFF2-40B4-BE49-F238E27FC236}">
                <a16:creationId xmlns:a16="http://schemas.microsoft.com/office/drawing/2014/main" id="{6F23EDC0-CF2F-4B92-9B36-8BC38F964043}"/>
              </a:ext>
            </a:extLst>
          </p:cNvPr>
          <p:cNvSpPr/>
          <p:nvPr/>
        </p:nvSpPr>
        <p:spPr>
          <a:xfrm>
            <a:off x="2556164" y="4351030"/>
            <a:ext cx="4572000" cy="954107"/>
          </a:xfrm>
          <a:prstGeom prst="rect">
            <a:avLst/>
          </a:prstGeom>
        </p:spPr>
        <p:txBody>
          <a:bodyPr>
            <a:spAutoFit/>
          </a:bodyPr>
          <a:lstStyle/>
          <a:p>
            <a:r>
              <a:rPr lang="zh-CN" altLang="zh-CN" sz="2800" dirty="0">
                <a:solidFill>
                  <a:schemeClr val="bg1"/>
                </a:solidFill>
              </a:rPr>
              <a:t>运用抽象几何形态形成一种符号式的形式美感</a:t>
            </a:r>
            <a:endParaRPr lang="zh-CN" altLang="en-US" sz="2800" dirty="0">
              <a:solidFill>
                <a:schemeClr val="bg1"/>
              </a:solidFill>
            </a:endParaRPr>
          </a:p>
        </p:txBody>
      </p:sp>
      <p:sp>
        <p:nvSpPr>
          <p:cNvPr id="17" name="矩形 16">
            <a:extLst>
              <a:ext uri="{FF2B5EF4-FFF2-40B4-BE49-F238E27FC236}">
                <a16:creationId xmlns:a16="http://schemas.microsoft.com/office/drawing/2014/main" id="{49BBA760-9DC3-4757-B337-635697C4013F}"/>
              </a:ext>
            </a:extLst>
          </p:cNvPr>
          <p:cNvSpPr/>
          <p:nvPr/>
        </p:nvSpPr>
        <p:spPr>
          <a:xfrm>
            <a:off x="1865169" y="5508307"/>
            <a:ext cx="5112326" cy="954107"/>
          </a:xfrm>
          <a:prstGeom prst="rect">
            <a:avLst/>
          </a:prstGeom>
        </p:spPr>
        <p:txBody>
          <a:bodyPr wrap="square">
            <a:spAutoFit/>
          </a:bodyPr>
          <a:lstStyle/>
          <a:p>
            <a:r>
              <a:rPr lang="zh-CN" altLang="zh-CN" sz="2800" dirty="0">
                <a:solidFill>
                  <a:schemeClr val="bg1"/>
                </a:solidFill>
              </a:rPr>
              <a:t>采用能引起人们产生想象的图像元素来表达书籍的主题内涵</a:t>
            </a:r>
            <a:endParaRPr lang="zh-CN" altLang="en-US" sz="2800" dirty="0">
              <a:solidFill>
                <a:schemeClr val="bg1"/>
              </a:solidFill>
            </a:endParaRPr>
          </a:p>
        </p:txBody>
      </p:sp>
    </p:spTree>
    <p:extLst>
      <p:ext uri="{BB962C8B-B14F-4D97-AF65-F5344CB8AC3E}">
        <p14:creationId xmlns:p14="http://schemas.microsoft.com/office/powerpoint/2010/main" val="29874390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现代书籍的类型</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5760" y="1345506"/>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文学艺术类书籍的载体</a:t>
            </a:r>
          </a:p>
        </p:txBody>
      </p:sp>
      <p:pic>
        <p:nvPicPr>
          <p:cNvPr id="4" name="图片 3">
            <a:extLst>
              <a:ext uri="{FF2B5EF4-FFF2-40B4-BE49-F238E27FC236}">
                <a16:creationId xmlns:a16="http://schemas.microsoft.com/office/drawing/2014/main" id="{BE40836F-4AE6-459B-A4A3-4A0ACD55C6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2358" y="2042106"/>
            <a:ext cx="4558730" cy="4685714"/>
          </a:xfrm>
          <a:prstGeom prst="rect">
            <a:avLst/>
          </a:prstGeom>
        </p:spPr>
      </p:pic>
      <p:sp>
        <p:nvSpPr>
          <p:cNvPr id="5" name="矩形 4">
            <a:extLst>
              <a:ext uri="{FF2B5EF4-FFF2-40B4-BE49-F238E27FC236}">
                <a16:creationId xmlns:a16="http://schemas.microsoft.com/office/drawing/2014/main" id="{98871BF5-9C87-4053-BE4A-FE023DD4CF3F}"/>
              </a:ext>
            </a:extLst>
          </p:cNvPr>
          <p:cNvSpPr/>
          <p:nvPr/>
        </p:nvSpPr>
        <p:spPr>
          <a:xfrm>
            <a:off x="3926715" y="2816197"/>
            <a:ext cx="1107996" cy="646331"/>
          </a:xfrm>
          <a:prstGeom prst="rect">
            <a:avLst/>
          </a:prstGeom>
        </p:spPr>
        <p:txBody>
          <a:bodyPr wrap="none">
            <a:spAutoFit/>
          </a:bodyPr>
          <a:lstStyle/>
          <a:p>
            <a:r>
              <a:rPr lang="zh-CN" altLang="zh-CN" sz="3600" dirty="0">
                <a:solidFill>
                  <a:schemeClr val="bg1"/>
                </a:solidFill>
              </a:rPr>
              <a:t>小说</a:t>
            </a:r>
            <a:endParaRPr lang="zh-CN" altLang="en-US" sz="3600" dirty="0">
              <a:solidFill>
                <a:schemeClr val="bg1"/>
              </a:solidFill>
            </a:endParaRPr>
          </a:p>
        </p:txBody>
      </p:sp>
      <p:sp>
        <p:nvSpPr>
          <p:cNvPr id="11" name="矩形 10">
            <a:extLst>
              <a:ext uri="{FF2B5EF4-FFF2-40B4-BE49-F238E27FC236}">
                <a16:creationId xmlns:a16="http://schemas.microsoft.com/office/drawing/2014/main" id="{E5B41B3B-F7F7-49A9-9C25-B11C31CDB2FD}"/>
              </a:ext>
            </a:extLst>
          </p:cNvPr>
          <p:cNvSpPr/>
          <p:nvPr/>
        </p:nvSpPr>
        <p:spPr>
          <a:xfrm>
            <a:off x="3877725" y="4061797"/>
            <a:ext cx="1107996" cy="646331"/>
          </a:xfrm>
          <a:prstGeom prst="rect">
            <a:avLst/>
          </a:prstGeom>
        </p:spPr>
        <p:txBody>
          <a:bodyPr wrap="none">
            <a:spAutoFit/>
          </a:bodyPr>
          <a:lstStyle/>
          <a:p>
            <a:r>
              <a:rPr lang="zh-CN" altLang="zh-CN" sz="3600" dirty="0">
                <a:solidFill>
                  <a:schemeClr val="bg1"/>
                </a:solidFill>
              </a:rPr>
              <a:t>诗歌</a:t>
            </a:r>
            <a:endParaRPr lang="zh-CN" altLang="en-US" sz="3600" dirty="0">
              <a:solidFill>
                <a:schemeClr val="bg1"/>
              </a:solidFill>
            </a:endParaRPr>
          </a:p>
        </p:txBody>
      </p:sp>
      <p:sp>
        <p:nvSpPr>
          <p:cNvPr id="12" name="矩形 11">
            <a:extLst>
              <a:ext uri="{FF2B5EF4-FFF2-40B4-BE49-F238E27FC236}">
                <a16:creationId xmlns:a16="http://schemas.microsoft.com/office/drawing/2014/main" id="{CA871F37-EE64-4515-9A8D-CD22CF923DE2}"/>
              </a:ext>
            </a:extLst>
          </p:cNvPr>
          <p:cNvSpPr/>
          <p:nvPr/>
        </p:nvSpPr>
        <p:spPr>
          <a:xfrm>
            <a:off x="4018002" y="5303216"/>
            <a:ext cx="1107996" cy="646331"/>
          </a:xfrm>
          <a:prstGeom prst="rect">
            <a:avLst/>
          </a:prstGeom>
        </p:spPr>
        <p:txBody>
          <a:bodyPr wrap="none">
            <a:spAutoFit/>
          </a:bodyPr>
          <a:lstStyle/>
          <a:p>
            <a:r>
              <a:rPr lang="zh-CN" altLang="zh-CN" sz="3600" dirty="0">
                <a:solidFill>
                  <a:schemeClr val="bg1"/>
                </a:solidFill>
              </a:rPr>
              <a:t>散文</a:t>
            </a:r>
            <a:endParaRPr lang="zh-CN" altLang="en-US" sz="3600" dirty="0">
              <a:solidFill>
                <a:schemeClr val="bg1"/>
              </a:solidFill>
            </a:endParaRPr>
          </a:p>
        </p:txBody>
      </p:sp>
    </p:spTree>
    <p:extLst>
      <p:ext uri="{BB962C8B-B14F-4D97-AF65-F5344CB8AC3E}">
        <p14:creationId xmlns:p14="http://schemas.microsoft.com/office/powerpoint/2010/main" val="30202658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了解书籍装帧设计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5058"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什么是书籍装帧</a:t>
            </a:r>
          </a:p>
        </p:txBody>
      </p:sp>
      <p:sp>
        <p:nvSpPr>
          <p:cNvPr id="2" name="矩形 1">
            <a:extLst>
              <a:ext uri="{FF2B5EF4-FFF2-40B4-BE49-F238E27FC236}">
                <a16:creationId xmlns:a16="http://schemas.microsoft.com/office/drawing/2014/main" id="{06CC3120-4EEA-49C6-90C8-EF12B8F65ECF}"/>
              </a:ext>
            </a:extLst>
          </p:cNvPr>
          <p:cNvSpPr/>
          <p:nvPr/>
        </p:nvSpPr>
        <p:spPr>
          <a:xfrm>
            <a:off x="1052369" y="1845394"/>
            <a:ext cx="7367154" cy="1938992"/>
          </a:xfrm>
          <a:prstGeom prst="rect">
            <a:avLst/>
          </a:prstGeom>
        </p:spPr>
        <p:txBody>
          <a:bodyPr wrap="square">
            <a:spAutoFit/>
          </a:bodyPr>
          <a:lstStyle/>
          <a:p>
            <a:pPr algn="just"/>
            <a:r>
              <a:rPr lang="en-US" altLang="zh-CN" sz="2400" dirty="0"/>
              <a:t>     </a:t>
            </a:r>
            <a:r>
              <a:rPr lang="zh-CN" altLang="zh-CN" sz="2400" dirty="0"/>
              <a:t>书籍装帧设计不仅是为书籍设计一件美丽的外衣，而是以书籍的整体形态为载体的多层次、多因素、多侧面、立体的综合工程。书籍装帧设计是集平面设计、字体设计、版式设计、包装设计、插图设计、印刷装订设计的综合设计。</a:t>
            </a:r>
          </a:p>
        </p:txBody>
      </p:sp>
      <p:pic>
        <p:nvPicPr>
          <p:cNvPr id="10" name="图片 9">
            <a:extLst>
              <a:ext uri="{FF2B5EF4-FFF2-40B4-BE49-F238E27FC236}">
                <a16:creationId xmlns:a16="http://schemas.microsoft.com/office/drawing/2014/main" id="{A3E087B4-183A-4D7A-AE6E-09D05C5E2465}"/>
              </a:ext>
            </a:extLst>
          </p:cNvPr>
          <p:cNvPicPr/>
          <p:nvPr/>
        </p:nvPicPr>
        <p:blipFill rotWithShape="1">
          <a:blip r:embed="rId3" cstate="print">
            <a:extLst>
              <a:ext uri="{28A0092B-C50C-407E-A947-70E740481C1C}">
                <a14:useLocalDpi xmlns:a14="http://schemas.microsoft.com/office/drawing/2010/main" val="0"/>
              </a:ext>
            </a:extLst>
          </a:blip>
          <a:srcRect l="3599" t="10868" r="2832" b="11535"/>
          <a:stretch/>
        </p:blipFill>
        <p:spPr bwMode="auto">
          <a:xfrm>
            <a:off x="2364670" y="3822609"/>
            <a:ext cx="4030196" cy="251506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952756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现代书籍的类型</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5760" y="1345506"/>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文学艺术类书籍的内容</a:t>
            </a:r>
          </a:p>
        </p:txBody>
      </p:sp>
      <p:pic>
        <p:nvPicPr>
          <p:cNvPr id="3" name="图片 2">
            <a:extLst>
              <a:ext uri="{FF2B5EF4-FFF2-40B4-BE49-F238E27FC236}">
                <a16:creationId xmlns:a16="http://schemas.microsoft.com/office/drawing/2014/main" id="{005C6076-90C5-46A1-8FC8-73BB59F8FC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0190" y="1907690"/>
            <a:ext cx="5115030" cy="4763616"/>
          </a:xfrm>
          <a:prstGeom prst="rect">
            <a:avLst/>
          </a:prstGeom>
        </p:spPr>
      </p:pic>
      <p:sp>
        <p:nvSpPr>
          <p:cNvPr id="10" name="矩形 9">
            <a:extLst>
              <a:ext uri="{FF2B5EF4-FFF2-40B4-BE49-F238E27FC236}">
                <a16:creationId xmlns:a16="http://schemas.microsoft.com/office/drawing/2014/main" id="{3E9663C1-3806-426C-89BE-6168EDF6CF3C}"/>
              </a:ext>
            </a:extLst>
          </p:cNvPr>
          <p:cNvSpPr/>
          <p:nvPr/>
        </p:nvSpPr>
        <p:spPr>
          <a:xfrm>
            <a:off x="2797930" y="2944520"/>
            <a:ext cx="1107996" cy="646331"/>
          </a:xfrm>
          <a:prstGeom prst="rect">
            <a:avLst/>
          </a:prstGeom>
        </p:spPr>
        <p:txBody>
          <a:bodyPr wrap="none">
            <a:spAutoFit/>
          </a:bodyPr>
          <a:lstStyle/>
          <a:p>
            <a:r>
              <a:rPr lang="zh-CN" altLang="zh-CN" sz="3600" dirty="0">
                <a:solidFill>
                  <a:schemeClr val="bg1"/>
                </a:solidFill>
              </a:rPr>
              <a:t>音乐</a:t>
            </a:r>
            <a:endParaRPr lang="zh-CN" altLang="en-US" sz="3600" dirty="0">
              <a:solidFill>
                <a:schemeClr val="bg1"/>
              </a:solidFill>
            </a:endParaRPr>
          </a:p>
        </p:txBody>
      </p:sp>
      <p:sp>
        <p:nvSpPr>
          <p:cNvPr id="13" name="矩形 12">
            <a:extLst>
              <a:ext uri="{FF2B5EF4-FFF2-40B4-BE49-F238E27FC236}">
                <a16:creationId xmlns:a16="http://schemas.microsoft.com/office/drawing/2014/main" id="{7FFCC1D5-1F39-4361-89E7-0AB077C1B70E}"/>
              </a:ext>
            </a:extLst>
          </p:cNvPr>
          <p:cNvSpPr/>
          <p:nvPr/>
        </p:nvSpPr>
        <p:spPr>
          <a:xfrm>
            <a:off x="4268859" y="2500534"/>
            <a:ext cx="1107996" cy="646331"/>
          </a:xfrm>
          <a:prstGeom prst="rect">
            <a:avLst/>
          </a:prstGeom>
        </p:spPr>
        <p:txBody>
          <a:bodyPr wrap="none">
            <a:spAutoFit/>
          </a:bodyPr>
          <a:lstStyle/>
          <a:p>
            <a:r>
              <a:rPr lang="zh-CN" altLang="zh-CN" sz="3600" dirty="0"/>
              <a:t>舞蹈</a:t>
            </a:r>
            <a:endParaRPr lang="zh-CN" altLang="en-US" sz="3600" dirty="0"/>
          </a:p>
        </p:txBody>
      </p:sp>
      <p:sp>
        <p:nvSpPr>
          <p:cNvPr id="14" name="矩形 13">
            <a:extLst>
              <a:ext uri="{FF2B5EF4-FFF2-40B4-BE49-F238E27FC236}">
                <a16:creationId xmlns:a16="http://schemas.microsoft.com/office/drawing/2014/main" id="{B415EC68-D00E-4A0B-95FF-6D5D3CF33C1D}"/>
              </a:ext>
            </a:extLst>
          </p:cNvPr>
          <p:cNvSpPr/>
          <p:nvPr/>
        </p:nvSpPr>
        <p:spPr>
          <a:xfrm>
            <a:off x="5480157" y="3429000"/>
            <a:ext cx="1107996" cy="646331"/>
          </a:xfrm>
          <a:prstGeom prst="rect">
            <a:avLst/>
          </a:prstGeom>
        </p:spPr>
        <p:txBody>
          <a:bodyPr wrap="none">
            <a:spAutoFit/>
          </a:bodyPr>
          <a:lstStyle/>
          <a:p>
            <a:r>
              <a:rPr lang="zh-CN" altLang="zh-CN" sz="3600" dirty="0">
                <a:solidFill>
                  <a:schemeClr val="bg1"/>
                </a:solidFill>
              </a:rPr>
              <a:t>戏剧</a:t>
            </a:r>
            <a:endParaRPr lang="zh-CN" altLang="en-US" sz="3600" dirty="0">
              <a:solidFill>
                <a:schemeClr val="bg1"/>
              </a:solidFill>
            </a:endParaRPr>
          </a:p>
        </p:txBody>
      </p:sp>
      <p:sp>
        <p:nvSpPr>
          <p:cNvPr id="15" name="矩形 14">
            <a:extLst>
              <a:ext uri="{FF2B5EF4-FFF2-40B4-BE49-F238E27FC236}">
                <a16:creationId xmlns:a16="http://schemas.microsoft.com/office/drawing/2014/main" id="{D452FEE5-A6DF-4C48-BE14-70857FCC75DF}"/>
              </a:ext>
            </a:extLst>
          </p:cNvPr>
          <p:cNvSpPr/>
          <p:nvPr/>
        </p:nvSpPr>
        <p:spPr>
          <a:xfrm>
            <a:off x="5238076" y="5050153"/>
            <a:ext cx="1107996" cy="646331"/>
          </a:xfrm>
          <a:prstGeom prst="rect">
            <a:avLst/>
          </a:prstGeom>
        </p:spPr>
        <p:txBody>
          <a:bodyPr wrap="none">
            <a:spAutoFit/>
          </a:bodyPr>
          <a:lstStyle/>
          <a:p>
            <a:r>
              <a:rPr lang="zh-CN" altLang="zh-CN" sz="3600" dirty="0">
                <a:solidFill>
                  <a:schemeClr val="bg1"/>
                </a:solidFill>
              </a:rPr>
              <a:t>设计</a:t>
            </a:r>
            <a:endParaRPr lang="zh-CN" altLang="en-US" sz="3600" dirty="0">
              <a:solidFill>
                <a:schemeClr val="bg1"/>
              </a:solidFill>
            </a:endParaRPr>
          </a:p>
        </p:txBody>
      </p:sp>
      <p:sp>
        <p:nvSpPr>
          <p:cNvPr id="16" name="矩形 15">
            <a:extLst>
              <a:ext uri="{FF2B5EF4-FFF2-40B4-BE49-F238E27FC236}">
                <a16:creationId xmlns:a16="http://schemas.microsoft.com/office/drawing/2014/main" id="{E8EF4E41-88F0-4F1E-AE9C-A4586AFB6E93}"/>
              </a:ext>
            </a:extLst>
          </p:cNvPr>
          <p:cNvSpPr/>
          <p:nvPr/>
        </p:nvSpPr>
        <p:spPr>
          <a:xfrm>
            <a:off x="3708436" y="5582288"/>
            <a:ext cx="1107996" cy="646331"/>
          </a:xfrm>
          <a:prstGeom prst="rect">
            <a:avLst/>
          </a:prstGeom>
        </p:spPr>
        <p:txBody>
          <a:bodyPr wrap="none">
            <a:spAutoFit/>
          </a:bodyPr>
          <a:lstStyle/>
          <a:p>
            <a:r>
              <a:rPr lang="zh-CN" altLang="zh-CN" sz="3600" dirty="0"/>
              <a:t>电影</a:t>
            </a:r>
            <a:endParaRPr lang="zh-CN" altLang="en-US" sz="3600" dirty="0"/>
          </a:p>
        </p:txBody>
      </p:sp>
      <p:sp>
        <p:nvSpPr>
          <p:cNvPr id="17" name="矩形 16">
            <a:extLst>
              <a:ext uri="{FF2B5EF4-FFF2-40B4-BE49-F238E27FC236}">
                <a16:creationId xmlns:a16="http://schemas.microsoft.com/office/drawing/2014/main" id="{3EBE9D06-6CF8-4512-8CC4-DACEAFBDEE80}"/>
              </a:ext>
            </a:extLst>
          </p:cNvPr>
          <p:cNvSpPr/>
          <p:nvPr/>
        </p:nvSpPr>
        <p:spPr>
          <a:xfrm>
            <a:off x="2600440" y="4465461"/>
            <a:ext cx="1107996" cy="646331"/>
          </a:xfrm>
          <a:prstGeom prst="rect">
            <a:avLst/>
          </a:prstGeom>
        </p:spPr>
        <p:txBody>
          <a:bodyPr wrap="none">
            <a:spAutoFit/>
          </a:bodyPr>
          <a:lstStyle/>
          <a:p>
            <a:r>
              <a:rPr lang="zh-CN" altLang="zh-CN" sz="3600" dirty="0">
                <a:solidFill>
                  <a:schemeClr val="bg1"/>
                </a:solidFill>
              </a:rPr>
              <a:t>戏曲</a:t>
            </a:r>
            <a:endParaRPr lang="zh-CN" altLang="en-US" sz="3600" dirty="0">
              <a:solidFill>
                <a:schemeClr val="bg1"/>
              </a:solidFill>
            </a:endParaRPr>
          </a:p>
        </p:txBody>
      </p:sp>
    </p:spTree>
    <p:extLst>
      <p:ext uri="{BB962C8B-B14F-4D97-AF65-F5344CB8AC3E}">
        <p14:creationId xmlns:p14="http://schemas.microsoft.com/office/powerpoint/2010/main" val="27555638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现代书籍的类型</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4278"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史诗类书籍包括</a:t>
            </a:r>
          </a:p>
        </p:txBody>
      </p:sp>
      <p:pic>
        <p:nvPicPr>
          <p:cNvPr id="3" name="图片 2">
            <a:extLst>
              <a:ext uri="{FF2B5EF4-FFF2-40B4-BE49-F238E27FC236}">
                <a16:creationId xmlns:a16="http://schemas.microsoft.com/office/drawing/2014/main" id="{4B890A66-A8DD-49F3-B376-CE3DA436D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597" y="2311017"/>
            <a:ext cx="7387936" cy="3971016"/>
          </a:xfrm>
          <a:prstGeom prst="rect">
            <a:avLst/>
          </a:prstGeom>
        </p:spPr>
      </p:pic>
      <p:sp>
        <p:nvSpPr>
          <p:cNvPr id="10" name="矩形 9">
            <a:extLst>
              <a:ext uri="{FF2B5EF4-FFF2-40B4-BE49-F238E27FC236}">
                <a16:creationId xmlns:a16="http://schemas.microsoft.com/office/drawing/2014/main" id="{FE0E2914-5C60-4430-91F7-E418559F405E}"/>
              </a:ext>
            </a:extLst>
          </p:cNvPr>
          <p:cNvSpPr/>
          <p:nvPr/>
        </p:nvSpPr>
        <p:spPr>
          <a:xfrm>
            <a:off x="1682280" y="2782669"/>
            <a:ext cx="1107996" cy="646331"/>
          </a:xfrm>
          <a:prstGeom prst="rect">
            <a:avLst/>
          </a:prstGeom>
        </p:spPr>
        <p:txBody>
          <a:bodyPr wrap="none">
            <a:spAutoFit/>
          </a:bodyPr>
          <a:lstStyle/>
          <a:p>
            <a:r>
              <a:rPr lang="zh-CN" altLang="zh-CN" sz="3600" dirty="0">
                <a:solidFill>
                  <a:schemeClr val="bg1"/>
                </a:solidFill>
              </a:rPr>
              <a:t>小说</a:t>
            </a:r>
            <a:endParaRPr lang="zh-CN" altLang="en-US" sz="3600" dirty="0">
              <a:solidFill>
                <a:schemeClr val="bg1"/>
              </a:solidFill>
            </a:endParaRPr>
          </a:p>
        </p:txBody>
      </p:sp>
      <p:sp>
        <p:nvSpPr>
          <p:cNvPr id="13" name="矩形 12">
            <a:extLst>
              <a:ext uri="{FF2B5EF4-FFF2-40B4-BE49-F238E27FC236}">
                <a16:creationId xmlns:a16="http://schemas.microsoft.com/office/drawing/2014/main" id="{EA755E62-4631-4313-BF35-8E0F787B266C}"/>
              </a:ext>
            </a:extLst>
          </p:cNvPr>
          <p:cNvSpPr/>
          <p:nvPr/>
        </p:nvSpPr>
        <p:spPr>
          <a:xfrm>
            <a:off x="6540029" y="3519693"/>
            <a:ext cx="1107996" cy="646331"/>
          </a:xfrm>
          <a:prstGeom prst="rect">
            <a:avLst/>
          </a:prstGeom>
        </p:spPr>
        <p:txBody>
          <a:bodyPr wrap="none">
            <a:spAutoFit/>
          </a:bodyPr>
          <a:lstStyle/>
          <a:p>
            <a:r>
              <a:rPr lang="zh-CN" altLang="zh-CN" sz="3600" dirty="0">
                <a:solidFill>
                  <a:schemeClr val="bg1"/>
                </a:solidFill>
              </a:rPr>
              <a:t>三维</a:t>
            </a:r>
            <a:endParaRPr lang="zh-CN" altLang="en-US" sz="3600" dirty="0">
              <a:solidFill>
                <a:schemeClr val="bg1"/>
              </a:solidFill>
            </a:endParaRPr>
          </a:p>
        </p:txBody>
      </p:sp>
      <p:sp>
        <p:nvSpPr>
          <p:cNvPr id="14" name="矩形 13">
            <a:extLst>
              <a:ext uri="{FF2B5EF4-FFF2-40B4-BE49-F238E27FC236}">
                <a16:creationId xmlns:a16="http://schemas.microsoft.com/office/drawing/2014/main" id="{D67D2FCE-86C0-42BC-8BA5-B3D8E805DD1A}"/>
              </a:ext>
            </a:extLst>
          </p:cNvPr>
          <p:cNvSpPr/>
          <p:nvPr/>
        </p:nvSpPr>
        <p:spPr>
          <a:xfrm>
            <a:off x="1635520" y="4296525"/>
            <a:ext cx="1107996" cy="646331"/>
          </a:xfrm>
          <a:prstGeom prst="rect">
            <a:avLst/>
          </a:prstGeom>
        </p:spPr>
        <p:txBody>
          <a:bodyPr wrap="none">
            <a:spAutoFit/>
          </a:bodyPr>
          <a:lstStyle/>
          <a:p>
            <a:r>
              <a:rPr lang="zh-CN" altLang="zh-CN" sz="3600" dirty="0">
                <a:solidFill>
                  <a:schemeClr val="bg1"/>
                </a:solidFill>
              </a:rPr>
              <a:t>诗歌</a:t>
            </a:r>
            <a:endParaRPr lang="zh-CN" altLang="en-US" sz="3600" dirty="0">
              <a:solidFill>
                <a:schemeClr val="bg1"/>
              </a:solidFill>
            </a:endParaRPr>
          </a:p>
        </p:txBody>
      </p:sp>
      <p:sp>
        <p:nvSpPr>
          <p:cNvPr id="15" name="矩形 14">
            <a:extLst>
              <a:ext uri="{FF2B5EF4-FFF2-40B4-BE49-F238E27FC236}">
                <a16:creationId xmlns:a16="http://schemas.microsoft.com/office/drawing/2014/main" id="{13DCEE6A-8D33-48D4-B2C8-B4CEB78A6C6B}"/>
              </a:ext>
            </a:extLst>
          </p:cNvPr>
          <p:cNvSpPr/>
          <p:nvPr/>
        </p:nvSpPr>
        <p:spPr>
          <a:xfrm>
            <a:off x="6628353" y="4993337"/>
            <a:ext cx="1107996" cy="646331"/>
          </a:xfrm>
          <a:prstGeom prst="rect">
            <a:avLst/>
          </a:prstGeom>
        </p:spPr>
        <p:txBody>
          <a:bodyPr wrap="none">
            <a:spAutoFit/>
          </a:bodyPr>
          <a:lstStyle/>
          <a:p>
            <a:r>
              <a:rPr lang="zh-CN" altLang="zh-CN" sz="3600" dirty="0">
                <a:solidFill>
                  <a:schemeClr val="bg1"/>
                </a:solidFill>
              </a:rPr>
              <a:t>随笔</a:t>
            </a:r>
            <a:endParaRPr lang="zh-CN" altLang="en-US" sz="3600" dirty="0">
              <a:solidFill>
                <a:schemeClr val="bg1"/>
              </a:solidFill>
            </a:endParaRPr>
          </a:p>
        </p:txBody>
      </p:sp>
    </p:spTree>
    <p:extLst>
      <p:ext uri="{BB962C8B-B14F-4D97-AF65-F5344CB8AC3E}">
        <p14:creationId xmlns:p14="http://schemas.microsoft.com/office/powerpoint/2010/main" val="36204980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现代书籍的类型</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13221" y="1345506"/>
            <a:ext cx="467307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文艺类书籍装帧的设计表现方法</a:t>
            </a:r>
          </a:p>
        </p:txBody>
      </p:sp>
      <p:pic>
        <p:nvPicPr>
          <p:cNvPr id="4" name="图片 3">
            <a:extLst>
              <a:ext uri="{FF2B5EF4-FFF2-40B4-BE49-F238E27FC236}">
                <a16:creationId xmlns:a16="http://schemas.microsoft.com/office/drawing/2014/main" id="{26033DF8-39F0-46E6-8F8D-A457C117BF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374152" y="1742750"/>
            <a:ext cx="4597666" cy="5045438"/>
          </a:xfrm>
          <a:prstGeom prst="rect">
            <a:avLst/>
          </a:prstGeom>
        </p:spPr>
      </p:pic>
      <p:sp>
        <p:nvSpPr>
          <p:cNvPr id="5" name="矩形 4">
            <a:extLst>
              <a:ext uri="{FF2B5EF4-FFF2-40B4-BE49-F238E27FC236}">
                <a16:creationId xmlns:a16="http://schemas.microsoft.com/office/drawing/2014/main" id="{29C627C1-4A06-4C2D-9A55-31D3A47CA9B3}"/>
              </a:ext>
            </a:extLst>
          </p:cNvPr>
          <p:cNvSpPr/>
          <p:nvPr/>
        </p:nvSpPr>
        <p:spPr>
          <a:xfrm>
            <a:off x="2249632" y="2094396"/>
            <a:ext cx="1797627" cy="1938992"/>
          </a:xfrm>
          <a:prstGeom prst="rect">
            <a:avLst/>
          </a:prstGeom>
        </p:spPr>
        <p:txBody>
          <a:bodyPr wrap="square">
            <a:spAutoFit/>
          </a:bodyPr>
          <a:lstStyle/>
          <a:p>
            <a:pPr algn="just"/>
            <a:r>
              <a:rPr lang="zh-CN" altLang="zh-CN" sz="2400" dirty="0"/>
              <a:t>直接采用书中最有表现力的人物和风景的设计手法</a:t>
            </a:r>
            <a:endParaRPr lang="zh-CN" altLang="en-US" sz="2400" dirty="0"/>
          </a:p>
        </p:txBody>
      </p:sp>
      <p:sp>
        <p:nvSpPr>
          <p:cNvPr id="11" name="矩形 10">
            <a:extLst>
              <a:ext uri="{FF2B5EF4-FFF2-40B4-BE49-F238E27FC236}">
                <a16:creationId xmlns:a16="http://schemas.microsoft.com/office/drawing/2014/main" id="{561B4659-EA2E-43E3-818F-2F006ACA6928}"/>
              </a:ext>
            </a:extLst>
          </p:cNvPr>
          <p:cNvSpPr/>
          <p:nvPr/>
        </p:nvSpPr>
        <p:spPr>
          <a:xfrm>
            <a:off x="5160616" y="2735179"/>
            <a:ext cx="1723549" cy="830997"/>
          </a:xfrm>
          <a:prstGeom prst="rect">
            <a:avLst/>
          </a:prstGeom>
        </p:spPr>
        <p:txBody>
          <a:bodyPr wrap="none">
            <a:spAutoFit/>
          </a:bodyPr>
          <a:lstStyle/>
          <a:p>
            <a:r>
              <a:rPr lang="zh-CN" altLang="zh-CN" sz="2400" dirty="0"/>
              <a:t>借物抒情的</a:t>
            </a:r>
            <a:endParaRPr lang="en-US" altLang="zh-CN" sz="2400" dirty="0"/>
          </a:p>
          <a:p>
            <a:r>
              <a:rPr lang="zh-CN" altLang="zh-CN" sz="2400" dirty="0"/>
              <a:t>间接表现</a:t>
            </a:r>
            <a:endParaRPr lang="zh-CN" altLang="en-US" sz="2400" dirty="0"/>
          </a:p>
        </p:txBody>
      </p:sp>
      <p:sp>
        <p:nvSpPr>
          <p:cNvPr id="12" name="矩形 11">
            <a:extLst>
              <a:ext uri="{FF2B5EF4-FFF2-40B4-BE49-F238E27FC236}">
                <a16:creationId xmlns:a16="http://schemas.microsoft.com/office/drawing/2014/main" id="{EE219C8A-6690-4AD2-A462-E4BF8005938D}"/>
              </a:ext>
            </a:extLst>
          </p:cNvPr>
          <p:cNvSpPr/>
          <p:nvPr/>
        </p:nvSpPr>
        <p:spPr>
          <a:xfrm>
            <a:off x="2286670" y="4698680"/>
            <a:ext cx="1723549" cy="1200329"/>
          </a:xfrm>
          <a:prstGeom prst="rect">
            <a:avLst/>
          </a:prstGeom>
        </p:spPr>
        <p:txBody>
          <a:bodyPr wrap="none">
            <a:spAutoFit/>
          </a:bodyPr>
          <a:lstStyle/>
          <a:p>
            <a:r>
              <a:rPr lang="zh-CN" altLang="zh-CN" sz="2400" dirty="0"/>
              <a:t>将作者的肖</a:t>
            </a:r>
            <a:endParaRPr lang="en-US" altLang="zh-CN" sz="2400" dirty="0"/>
          </a:p>
          <a:p>
            <a:r>
              <a:rPr lang="zh-CN" altLang="zh-CN" sz="2400" dirty="0"/>
              <a:t>像融入封面</a:t>
            </a:r>
            <a:endParaRPr lang="en-US" altLang="zh-CN" sz="2400" dirty="0"/>
          </a:p>
          <a:p>
            <a:r>
              <a:rPr lang="zh-CN" altLang="zh-CN" sz="2400" dirty="0"/>
              <a:t>设计中</a:t>
            </a:r>
            <a:endParaRPr lang="zh-CN" altLang="en-US" sz="2400" dirty="0"/>
          </a:p>
        </p:txBody>
      </p:sp>
      <p:sp>
        <p:nvSpPr>
          <p:cNvPr id="16" name="矩形 15">
            <a:extLst>
              <a:ext uri="{FF2B5EF4-FFF2-40B4-BE49-F238E27FC236}">
                <a16:creationId xmlns:a16="http://schemas.microsoft.com/office/drawing/2014/main" id="{95E891E1-34A7-440D-B589-C7765FE5E7EE}"/>
              </a:ext>
            </a:extLst>
          </p:cNvPr>
          <p:cNvSpPr/>
          <p:nvPr/>
        </p:nvSpPr>
        <p:spPr>
          <a:xfrm>
            <a:off x="5133783" y="4776993"/>
            <a:ext cx="2031325" cy="1200329"/>
          </a:xfrm>
          <a:prstGeom prst="rect">
            <a:avLst/>
          </a:prstGeom>
        </p:spPr>
        <p:txBody>
          <a:bodyPr wrap="none">
            <a:spAutoFit/>
          </a:bodyPr>
          <a:lstStyle/>
          <a:p>
            <a:r>
              <a:rPr lang="zh-CN" altLang="zh-CN" sz="2400" dirty="0"/>
              <a:t>应针对书籍</a:t>
            </a:r>
            <a:endParaRPr lang="en-US" altLang="zh-CN" sz="2400" dirty="0"/>
          </a:p>
          <a:p>
            <a:r>
              <a:rPr lang="zh-CN" altLang="zh-CN" sz="2400" dirty="0"/>
              <a:t>的文笔风格、</a:t>
            </a:r>
            <a:endParaRPr lang="en-US" altLang="zh-CN" sz="2400" dirty="0"/>
          </a:p>
          <a:p>
            <a:r>
              <a:rPr lang="zh-CN" altLang="zh-CN" sz="2400" dirty="0"/>
              <a:t>读者群体</a:t>
            </a:r>
            <a:endParaRPr lang="zh-CN" altLang="en-US" sz="2400" dirty="0"/>
          </a:p>
        </p:txBody>
      </p:sp>
    </p:spTree>
    <p:extLst>
      <p:ext uri="{BB962C8B-B14F-4D97-AF65-F5344CB8AC3E}">
        <p14:creationId xmlns:p14="http://schemas.microsoft.com/office/powerpoint/2010/main" val="38687154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现代书籍的类型</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13221" y="1345506"/>
            <a:ext cx="467307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工具类书籍装帧的设计表现方法</a:t>
            </a:r>
          </a:p>
        </p:txBody>
      </p:sp>
      <p:pic>
        <p:nvPicPr>
          <p:cNvPr id="3" name="图片 2">
            <a:extLst>
              <a:ext uri="{FF2B5EF4-FFF2-40B4-BE49-F238E27FC236}">
                <a16:creationId xmlns:a16="http://schemas.microsoft.com/office/drawing/2014/main" id="{031C594C-E0DA-4E65-96C1-6DE92269B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6063" y="2000250"/>
            <a:ext cx="5631874" cy="4416136"/>
          </a:xfrm>
          <a:prstGeom prst="rect">
            <a:avLst/>
          </a:prstGeom>
        </p:spPr>
      </p:pic>
      <p:sp>
        <p:nvSpPr>
          <p:cNvPr id="10" name="矩形 9">
            <a:extLst>
              <a:ext uri="{FF2B5EF4-FFF2-40B4-BE49-F238E27FC236}">
                <a16:creationId xmlns:a16="http://schemas.microsoft.com/office/drawing/2014/main" id="{EF71CA39-CEFA-4D09-85FA-4D69F8309641}"/>
              </a:ext>
            </a:extLst>
          </p:cNvPr>
          <p:cNvSpPr/>
          <p:nvPr/>
        </p:nvSpPr>
        <p:spPr>
          <a:xfrm>
            <a:off x="1849581" y="2653830"/>
            <a:ext cx="2686050" cy="1200329"/>
          </a:xfrm>
          <a:prstGeom prst="rect">
            <a:avLst/>
          </a:prstGeom>
        </p:spPr>
        <p:txBody>
          <a:bodyPr wrap="square">
            <a:spAutoFit/>
          </a:bodyPr>
          <a:lstStyle/>
          <a:p>
            <a:r>
              <a:rPr lang="zh-CN" altLang="zh-CN" sz="2400" dirty="0">
                <a:solidFill>
                  <a:schemeClr val="bg1"/>
                </a:solidFill>
              </a:rPr>
              <a:t>直接用印刷文字或</a:t>
            </a:r>
            <a:endParaRPr lang="en-US" altLang="zh-CN" sz="2400" dirty="0">
              <a:solidFill>
                <a:schemeClr val="bg1"/>
              </a:solidFill>
            </a:endParaRPr>
          </a:p>
          <a:p>
            <a:r>
              <a:rPr lang="zh-CN" altLang="zh-CN" sz="2400" dirty="0">
                <a:solidFill>
                  <a:schemeClr val="bg1"/>
                </a:solidFill>
              </a:rPr>
              <a:t>变形文字作为主要</a:t>
            </a:r>
            <a:endParaRPr lang="en-US" altLang="zh-CN" sz="2400" dirty="0">
              <a:solidFill>
                <a:schemeClr val="bg1"/>
              </a:solidFill>
            </a:endParaRPr>
          </a:p>
          <a:p>
            <a:r>
              <a:rPr lang="zh-CN" altLang="zh-CN" sz="2400" dirty="0">
                <a:solidFill>
                  <a:schemeClr val="bg1"/>
                </a:solidFill>
              </a:rPr>
              <a:t>视觉元素来设计</a:t>
            </a:r>
            <a:endParaRPr lang="zh-CN" altLang="en-US" sz="2400" dirty="0">
              <a:solidFill>
                <a:schemeClr val="bg1"/>
              </a:solidFill>
            </a:endParaRPr>
          </a:p>
        </p:txBody>
      </p:sp>
      <p:sp>
        <p:nvSpPr>
          <p:cNvPr id="13" name="矩形 12">
            <a:extLst>
              <a:ext uri="{FF2B5EF4-FFF2-40B4-BE49-F238E27FC236}">
                <a16:creationId xmlns:a16="http://schemas.microsoft.com/office/drawing/2014/main" id="{CF138611-A6A7-43E8-89E3-395F9A7536F5}"/>
              </a:ext>
            </a:extLst>
          </p:cNvPr>
          <p:cNvSpPr/>
          <p:nvPr/>
        </p:nvSpPr>
        <p:spPr>
          <a:xfrm>
            <a:off x="4608371" y="2684802"/>
            <a:ext cx="2646878" cy="830997"/>
          </a:xfrm>
          <a:prstGeom prst="rect">
            <a:avLst/>
          </a:prstGeom>
        </p:spPr>
        <p:txBody>
          <a:bodyPr wrap="none">
            <a:spAutoFit/>
          </a:bodyPr>
          <a:lstStyle/>
          <a:p>
            <a:r>
              <a:rPr lang="zh-CN" altLang="zh-CN" sz="2400" dirty="0">
                <a:solidFill>
                  <a:schemeClr val="bg1"/>
                </a:solidFill>
              </a:rPr>
              <a:t>采用比较醒目的色</a:t>
            </a:r>
            <a:endParaRPr lang="en-US" altLang="zh-CN" sz="2400" dirty="0">
              <a:solidFill>
                <a:schemeClr val="bg1"/>
              </a:solidFill>
            </a:endParaRPr>
          </a:p>
          <a:p>
            <a:r>
              <a:rPr lang="zh-CN" altLang="zh-CN" sz="2400" dirty="0">
                <a:solidFill>
                  <a:schemeClr val="bg1"/>
                </a:solidFill>
              </a:rPr>
              <a:t>块搭配来设计</a:t>
            </a:r>
            <a:endParaRPr lang="zh-CN" altLang="en-US" sz="2400" dirty="0">
              <a:solidFill>
                <a:schemeClr val="bg1"/>
              </a:solidFill>
            </a:endParaRPr>
          </a:p>
        </p:txBody>
      </p:sp>
      <p:sp>
        <p:nvSpPr>
          <p:cNvPr id="14" name="矩形 13">
            <a:extLst>
              <a:ext uri="{FF2B5EF4-FFF2-40B4-BE49-F238E27FC236}">
                <a16:creationId xmlns:a16="http://schemas.microsoft.com/office/drawing/2014/main" id="{E8A305ED-A7B8-41A1-BE29-6ADE94AD79E1}"/>
              </a:ext>
            </a:extLst>
          </p:cNvPr>
          <p:cNvSpPr/>
          <p:nvPr/>
        </p:nvSpPr>
        <p:spPr>
          <a:xfrm>
            <a:off x="1802870" y="5050829"/>
            <a:ext cx="2646878" cy="461665"/>
          </a:xfrm>
          <a:prstGeom prst="rect">
            <a:avLst/>
          </a:prstGeom>
        </p:spPr>
        <p:txBody>
          <a:bodyPr wrap="none">
            <a:spAutoFit/>
          </a:bodyPr>
          <a:lstStyle/>
          <a:p>
            <a:r>
              <a:rPr lang="zh-CN" altLang="zh-CN" sz="2400" dirty="0">
                <a:solidFill>
                  <a:schemeClr val="bg1"/>
                </a:solidFill>
              </a:rPr>
              <a:t>版式比较简约固定</a:t>
            </a:r>
            <a:endParaRPr lang="zh-CN" altLang="en-US" sz="2400" dirty="0">
              <a:solidFill>
                <a:schemeClr val="bg1"/>
              </a:solidFill>
            </a:endParaRPr>
          </a:p>
        </p:txBody>
      </p:sp>
      <p:sp>
        <p:nvSpPr>
          <p:cNvPr id="15" name="矩形 14">
            <a:extLst>
              <a:ext uri="{FF2B5EF4-FFF2-40B4-BE49-F238E27FC236}">
                <a16:creationId xmlns:a16="http://schemas.microsoft.com/office/drawing/2014/main" id="{35E64E1C-1C92-4B4A-8118-CE5A02E4A840}"/>
              </a:ext>
            </a:extLst>
          </p:cNvPr>
          <p:cNvSpPr/>
          <p:nvPr/>
        </p:nvSpPr>
        <p:spPr>
          <a:xfrm>
            <a:off x="4694252" y="5000398"/>
            <a:ext cx="2646878" cy="830997"/>
          </a:xfrm>
          <a:prstGeom prst="rect">
            <a:avLst/>
          </a:prstGeom>
        </p:spPr>
        <p:txBody>
          <a:bodyPr wrap="none">
            <a:spAutoFit/>
          </a:bodyPr>
          <a:lstStyle/>
          <a:p>
            <a:r>
              <a:rPr lang="zh-CN" altLang="zh-CN" sz="2400" dirty="0">
                <a:solidFill>
                  <a:schemeClr val="bg1"/>
                </a:solidFill>
              </a:rPr>
              <a:t>选用合适的机理和</a:t>
            </a:r>
            <a:endParaRPr lang="en-US" altLang="zh-CN" sz="2400" dirty="0">
              <a:solidFill>
                <a:schemeClr val="bg1"/>
              </a:solidFill>
            </a:endParaRPr>
          </a:p>
          <a:p>
            <a:r>
              <a:rPr lang="zh-CN" altLang="zh-CN" sz="2400" dirty="0">
                <a:solidFill>
                  <a:schemeClr val="bg1"/>
                </a:solidFill>
              </a:rPr>
              <a:t>特殊材料来设计</a:t>
            </a:r>
            <a:endParaRPr lang="zh-CN" altLang="en-US" sz="2400" dirty="0">
              <a:solidFill>
                <a:schemeClr val="bg1"/>
              </a:solidFill>
            </a:endParaRPr>
          </a:p>
        </p:txBody>
      </p:sp>
    </p:spTree>
    <p:extLst>
      <p:ext uri="{BB962C8B-B14F-4D97-AF65-F5344CB8AC3E}">
        <p14:creationId xmlns:p14="http://schemas.microsoft.com/office/powerpoint/2010/main" val="2135938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现代书籍的类型</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5128" y="1345506"/>
            <a:ext cx="5314275"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儿童读物类书籍装帧的设计表现方法</a:t>
            </a:r>
          </a:p>
        </p:txBody>
      </p:sp>
      <p:pic>
        <p:nvPicPr>
          <p:cNvPr id="4" name="图片 3">
            <a:extLst>
              <a:ext uri="{FF2B5EF4-FFF2-40B4-BE49-F238E27FC236}">
                <a16:creationId xmlns:a16="http://schemas.microsoft.com/office/drawing/2014/main" id="{66020983-E205-4B61-9807-3C8403BFED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1152" y="2039069"/>
            <a:ext cx="5421696" cy="4387708"/>
          </a:xfrm>
          <a:prstGeom prst="rect">
            <a:avLst/>
          </a:prstGeom>
        </p:spPr>
      </p:pic>
      <p:sp>
        <p:nvSpPr>
          <p:cNvPr id="5" name="矩形 4">
            <a:extLst>
              <a:ext uri="{FF2B5EF4-FFF2-40B4-BE49-F238E27FC236}">
                <a16:creationId xmlns:a16="http://schemas.microsoft.com/office/drawing/2014/main" id="{C4130E8E-BA88-4AE2-898F-14CF15BDDC0A}"/>
              </a:ext>
            </a:extLst>
          </p:cNvPr>
          <p:cNvSpPr/>
          <p:nvPr/>
        </p:nvSpPr>
        <p:spPr>
          <a:xfrm>
            <a:off x="3723203" y="2354321"/>
            <a:ext cx="2698175" cy="523220"/>
          </a:xfrm>
          <a:prstGeom prst="rect">
            <a:avLst/>
          </a:prstGeom>
        </p:spPr>
        <p:txBody>
          <a:bodyPr wrap="none">
            <a:spAutoFit/>
          </a:bodyPr>
          <a:lstStyle/>
          <a:p>
            <a:r>
              <a:rPr lang="zh-CN" altLang="zh-CN" sz="2800" dirty="0">
                <a:solidFill>
                  <a:schemeClr val="bg1"/>
                </a:solidFill>
              </a:rPr>
              <a:t>开本丰富而独特</a:t>
            </a:r>
            <a:endParaRPr lang="zh-CN" altLang="en-US" sz="2800" dirty="0">
              <a:solidFill>
                <a:schemeClr val="bg1"/>
              </a:solidFill>
            </a:endParaRPr>
          </a:p>
        </p:txBody>
      </p:sp>
      <p:sp>
        <p:nvSpPr>
          <p:cNvPr id="11" name="矩形 10">
            <a:extLst>
              <a:ext uri="{FF2B5EF4-FFF2-40B4-BE49-F238E27FC236}">
                <a16:creationId xmlns:a16="http://schemas.microsoft.com/office/drawing/2014/main" id="{DEC20072-3EFE-4FAF-A21E-625953D925A8}"/>
              </a:ext>
            </a:extLst>
          </p:cNvPr>
          <p:cNvSpPr/>
          <p:nvPr/>
        </p:nvSpPr>
        <p:spPr>
          <a:xfrm>
            <a:off x="2313122" y="3257784"/>
            <a:ext cx="3775393" cy="954107"/>
          </a:xfrm>
          <a:prstGeom prst="rect">
            <a:avLst/>
          </a:prstGeom>
        </p:spPr>
        <p:txBody>
          <a:bodyPr wrap="none">
            <a:spAutoFit/>
          </a:bodyPr>
          <a:lstStyle/>
          <a:p>
            <a:r>
              <a:rPr lang="zh-CN" altLang="zh-CN" sz="2800" dirty="0">
                <a:solidFill>
                  <a:schemeClr val="bg1"/>
                </a:solidFill>
              </a:rPr>
              <a:t>采用精美、生动有趣的</a:t>
            </a:r>
            <a:endParaRPr lang="en-US" altLang="zh-CN" sz="2800" dirty="0">
              <a:solidFill>
                <a:schemeClr val="bg1"/>
              </a:solidFill>
            </a:endParaRPr>
          </a:p>
          <a:p>
            <a:r>
              <a:rPr lang="zh-CN" altLang="zh-CN" sz="2800" dirty="0">
                <a:solidFill>
                  <a:schemeClr val="bg1"/>
                </a:solidFill>
              </a:rPr>
              <a:t>造型图片</a:t>
            </a:r>
            <a:endParaRPr lang="zh-CN" altLang="en-US" sz="2800" dirty="0">
              <a:solidFill>
                <a:schemeClr val="bg1"/>
              </a:solidFill>
            </a:endParaRPr>
          </a:p>
        </p:txBody>
      </p:sp>
      <p:sp>
        <p:nvSpPr>
          <p:cNvPr id="12" name="矩形 11">
            <a:extLst>
              <a:ext uri="{FF2B5EF4-FFF2-40B4-BE49-F238E27FC236}">
                <a16:creationId xmlns:a16="http://schemas.microsoft.com/office/drawing/2014/main" id="{4F54B143-64F5-4720-BDA4-4537A29AA98E}"/>
              </a:ext>
            </a:extLst>
          </p:cNvPr>
          <p:cNvSpPr/>
          <p:nvPr/>
        </p:nvSpPr>
        <p:spPr>
          <a:xfrm>
            <a:off x="2962617" y="4295759"/>
            <a:ext cx="4134465" cy="954107"/>
          </a:xfrm>
          <a:prstGeom prst="rect">
            <a:avLst/>
          </a:prstGeom>
        </p:spPr>
        <p:txBody>
          <a:bodyPr wrap="none">
            <a:spAutoFit/>
          </a:bodyPr>
          <a:lstStyle/>
          <a:p>
            <a:r>
              <a:rPr lang="zh-CN" altLang="zh-CN" sz="2800" dirty="0">
                <a:solidFill>
                  <a:schemeClr val="bg1"/>
                </a:solidFill>
              </a:rPr>
              <a:t>书名文字多采用创意字体</a:t>
            </a:r>
            <a:endParaRPr lang="en-US" altLang="zh-CN" sz="2800" dirty="0">
              <a:solidFill>
                <a:schemeClr val="bg1"/>
              </a:solidFill>
            </a:endParaRPr>
          </a:p>
          <a:p>
            <a:r>
              <a:rPr lang="zh-CN" altLang="zh-CN" sz="2800" dirty="0">
                <a:solidFill>
                  <a:schemeClr val="bg1"/>
                </a:solidFill>
              </a:rPr>
              <a:t>并与插图相协调</a:t>
            </a:r>
            <a:endParaRPr lang="zh-CN" altLang="en-US" sz="2800" dirty="0">
              <a:solidFill>
                <a:schemeClr val="bg1"/>
              </a:solidFill>
            </a:endParaRPr>
          </a:p>
        </p:txBody>
      </p:sp>
      <p:sp>
        <p:nvSpPr>
          <p:cNvPr id="16" name="矩形 15">
            <a:extLst>
              <a:ext uri="{FF2B5EF4-FFF2-40B4-BE49-F238E27FC236}">
                <a16:creationId xmlns:a16="http://schemas.microsoft.com/office/drawing/2014/main" id="{FBB10D40-CAA2-45EA-A989-A628BE7AB9A6}"/>
              </a:ext>
            </a:extLst>
          </p:cNvPr>
          <p:cNvSpPr/>
          <p:nvPr/>
        </p:nvSpPr>
        <p:spPr>
          <a:xfrm>
            <a:off x="2272394" y="5361268"/>
            <a:ext cx="3416320" cy="954107"/>
          </a:xfrm>
          <a:prstGeom prst="rect">
            <a:avLst/>
          </a:prstGeom>
        </p:spPr>
        <p:txBody>
          <a:bodyPr wrap="none">
            <a:spAutoFit/>
          </a:bodyPr>
          <a:lstStyle/>
          <a:p>
            <a:r>
              <a:rPr lang="zh-CN" altLang="zh-CN" sz="2800" dirty="0">
                <a:solidFill>
                  <a:schemeClr val="bg1"/>
                </a:solidFill>
              </a:rPr>
              <a:t>色彩设计鲜艳明快、</a:t>
            </a:r>
            <a:endParaRPr lang="en-US" altLang="zh-CN" sz="2800" dirty="0">
              <a:solidFill>
                <a:schemeClr val="bg1"/>
              </a:solidFill>
            </a:endParaRPr>
          </a:p>
          <a:p>
            <a:r>
              <a:rPr lang="zh-CN" altLang="zh-CN" sz="2800" dirty="0">
                <a:solidFill>
                  <a:schemeClr val="bg1"/>
                </a:solidFill>
              </a:rPr>
              <a:t>对比强</a:t>
            </a:r>
            <a:endParaRPr lang="zh-CN" altLang="en-US" sz="2800" dirty="0">
              <a:solidFill>
                <a:schemeClr val="bg1"/>
              </a:solidFill>
            </a:endParaRPr>
          </a:p>
        </p:txBody>
      </p:sp>
    </p:spTree>
    <p:extLst>
      <p:ext uri="{BB962C8B-B14F-4D97-AF65-F5344CB8AC3E}">
        <p14:creationId xmlns:p14="http://schemas.microsoft.com/office/powerpoint/2010/main" val="34896900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现代书籍的类型</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4004" y="1345506"/>
            <a:ext cx="467307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期刊类书籍装帧的设计表现方法</a:t>
            </a:r>
          </a:p>
        </p:txBody>
      </p:sp>
      <p:pic>
        <p:nvPicPr>
          <p:cNvPr id="3" name="图片 2">
            <a:extLst>
              <a:ext uri="{FF2B5EF4-FFF2-40B4-BE49-F238E27FC236}">
                <a16:creationId xmlns:a16="http://schemas.microsoft.com/office/drawing/2014/main" id="{8957D23F-FE33-4371-A6B0-BEB5195EF7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1040" y="1877834"/>
            <a:ext cx="6161692" cy="4753058"/>
          </a:xfrm>
          <a:prstGeom prst="rect">
            <a:avLst/>
          </a:prstGeom>
        </p:spPr>
      </p:pic>
      <p:sp>
        <p:nvSpPr>
          <p:cNvPr id="10" name="矩形 9">
            <a:extLst>
              <a:ext uri="{FF2B5EF4-FFF2-40B4-BE49-F238E27FC236}">
                <a16:creationId xmlns:a16="http://schemas.microsoft.com/office/drawing/2014/main" id="{DE6E2B13-E9D6-44C9-8F69-27B67D7A6C1B}"/>
              </a:ext>
            </a:extLst>
          </p:cNvPr>
          <p:cNvSpPr/>
          <p:nvPr/>
        </p:nvSpPr>
        <p:spPr>
          <a:xfrm>
            <a:off x="2902054" y="2193604"/>
            <a:ext cx="4185761" cy="830997"/>
          </a:xfrm>
          <a:prstGeom prst="rect">
            <a:avLst/>
          </a:prstGeom>
        </p:spPr>
        <p:txBody>
          <a:bodyPr wrap="none">
            <a:spAutoFit/>
          </a:bodyPr>
          <a:lstStyle/>
          <a:p>
            <a:r>
              <a:rPr lang="zh-CN" altLang="zh-CN" sz="2400" dirty="0">
                <a:solidFill>
                  <a:schemeClr val="bg1"/>
                </a:solidFill>
              </a:rPr>
              <a:t>把与期刊内容相关的图片运用</a:t>
            </a:r>
            <a:endParaRPr lang="en-US" altLang="zh-CN" sz="2400" dirty="0">
              <a:solidFill>
                <a:schemeClr val="bg1"/>
              </a:solidFill>
            </a:endParaRPr>
          </a:p>
          <a:p>
            <a:r>
              <a:rPr lang="zh-CN" altLang="zh-CN" sz="2400" dirty="0">
                <a:solidFill>
                  <a:schemeClr val="bg1"/>
                </a:solidFill>
              </a:rPr>
              <a:t>到封面上</a:t>
            </a:r>
            <a:endParaRPr lang="zh-CN" altLang="en-US" sz="2400" dirty="0">
              <a:solidFill>
                <a:schemeClr val="bg1"/>
              </a:solidFill>
            </a:endParaRPr>
          </a:p>
        </p:txBody>
      </p:sp>
      <p:sp>
        <p:nvSpPr>
          <p:cNvPr id="13" name="矩形 12">
            <a:extLst>
              <a:ext uri="{FF2B5EF4-FFF2-40B4-BE49-F238E27FC236}">
                <a16:creationId xmlns:a16="http://schemas.microsoft.com/office/drawing/2014/main" id="{31D95934-C71E-4655-BFDE-5D9F84F03A3B}"/>
              </a:ext>
            </a:extLst>
          </p:cNvPr>
          <p:cNvSpPr/>
          <p:nvPr/>
        </p:nvSpPr>
        <p:spPr>
          <a:xfrm>
            <a:off x="2488118" y="3194818"/>
            <a:ext cx="4572000" cy="830997"/>
          </a:xfrm>
          <a:prstGeom prst="rect">
            <a:avLst/>
          </a:prstGeom>
        </p:spPr>
        <p:txBody>
          <a:bodyPr>
            <a:spAutoFit/>
          </a:bodyPr>
          <a:lstStyle/>
          <a:p>
            <a:r>
              <a:rPr lang="zh-CN" altLang="zh-CN" sz="2400" dirty="0">
                <a:solidFill>
                  <a:schemeClr val="bg1"/>
                </a:solidFill>
              </a:rPr>
              <a:t>将期刊内容用不同形式的插图和抽象符号组合排版在一个版面上</a:t>
            </a:r>
            <a:endParaRPr lang="zh-CN" altLang="en-US" sz="2400" dirty="0">
              <a:solidFill>
                <a:schemeClr val="bg1"/>
              </a:solidFill>
            </a:endParaRPr>
          </a:p>
        </p:txBody>
      </p:sp>
      <p:sp>
        <p:nvSpPr>
          <p:cNvPr id="14" name="矩形 13">
            <a:extLst>
              <a:ext uri="{FF2B5EF4-FFF2-40B4-BE49-F238E27FC236}">
                <a16:creationId xmlns:a16="http://schemas.microsoft.com/office/drawing/2014/main" id="{B4E4E9DC-A244-4109-AA2C-CB02933067A1}"/>
              </a:ext>
            </a:extLst>
          </p:cNvPr>
          <p:cNvSpPr/>
          <p:nvPr/>
        </p:nvSpPr>
        <p:spPr>
          <a:xfrm>
            <a:off x="2835125" y="4491339"/>
            <a:ext cx="3877985" cy="461665"/>
          </a:xfrm>
          <a:prstGeom prst="rect">
            <a:avLst/>
          </a:prstGeom>
        </p:spPr>
        <p:txBody>
          <a:bodyPr wrap="none">
            <a:spAutoFit/>
          </a:bodyPr>
          <a:lstStyle/>
          <a:p>
            <a:r>
              <a:rPr lang="zh-CN" altLang="zh-CN" sz="2400" dirty="0">
                <a:solidFill>
                  <a:schemeClr val="bg1"/>
                </a:solidFill>
              </a:rPr>
              <a:t>以符号和文字为主进行设计</a:t>
            </a:r>
            <a:endParaRPr lang="zh-CN" altLang="en-US" sz="2400" dirty="0">
              <a:solidFill>
                <a:schemeClr val="bg1"/>
              </a:solidFill>
            </a:endParaRPr>
          </a:p>
        </p:txBody>
      </p:sp>
      <p:sp>
        <p:nvSpPr>
          <p:cNvPr id="15" name="矩形 14">
            <a:extLst>
              <a:ext uri="{FF2B5EF4-FFF2-40B4-BE49-F238E27FC236}">
                <a16:creationId xmlns:a16="http://schemas.microsoft.com/office/drawing/2014/main" id="{1FD11148-5A80-4F6C-8A22-1C55DBE044C5}"/>
              </a:ext>
            </a:extLst>
          </p:cNvPr>
          <p:cNvSpPr/>
          <p:nvPr/>
        </p:nvSpPr>
        <p:spPr>
          <a:xfrm>
            <a:off x="2999308" y="5561115"/>
            <a:ext cx="2954655" cy="461665"/>
          </a:xfrm>
          <a:prstGeom prst="rect">
            <a:avLst/>
          </a:prstGeom>
        </p:spPr>
        <p:txBody>
          <a:bodyPr wrap="none">
            <a:spAutoFit/>
          </a:bodyPr>
          <a:lstStyle/>
          <a:p>
            <a:r>
              <a:rPr lang="zh-CN" altLang="zh-CN" sz="2400" dirty="0">
                <a:solidFill>
                  <a:schemeClr val="bg1"/>
                </a:solidFill>
              </a:rPr>
              <a:t>艺术处理和夸张表现</a:t>
            </a:r>
            <a:endParaRPr lang="zh-CN" altLang="en-US" sz="2400" dirty="0">
              <a:solidFill>
                <a:schemeClr val="bg1"/>
              </a:solidFill>
            </a:endParaRPr>
          </a:p>
        </p:txBody>
      </p:sp>
    </p:spTree>
    <p:extLst>
      <p:ext uri="{BB962C8B-B14F-4D97-AF65-F5344CB8AC3E}">
        <p14:creationId xmlns:p14="http://schemas.microsoft.com/office/powerpoint/2010/main" val="31045569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书籍装帧设计的要求</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5399" y="1345506"/>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书籍装帧的设计要求</a:t>
            </a:r>
          </a:p>
        </p:txBody>
      </p:sp>
      <p:pic>
        <p:nvPicPr>
          <p:cNvPr id="4" name="图片 3">
            <a:extLst>
              <a:ext uri="{FF2B5EF4-FFF2-40B4-BE49-F238E27FC236}">
                <a16:creationId xmlns:a16="http://schemas.microsoft.com/office/drawing/2014/main" id="{5208E7B6-F922-414F-9069-0081BF2F55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0691" y="1984663"/>
            <a:ext cx="4436918" cy="4436918"/>
          </a:xfrm>
          <a:prstGeom prst="rect">
            <a:avLst/>
          </a:prstGeom>
        </p:spPr>
      </p:pic>
      <p:sp>
        <p:nvSpPr>
          <p:cNvPr id="5" name="矩形 4">
            <a:extLst>
              <a:ext uri="{FF2B5EF4-FFF2-40B4-BE49-F238E27FC236}">
                <a16:creationId xmlns:a16="http://schemas.microsoft.com/office/drawing/2014/main" id="{F0D268A7-D640-42AF-BE77-41C0E8A1E988}"/>
              </a:ext>
            </a:extLst>
          </p:cNvPr>
          <p:cNvSpPr/>
          <p:nvPr/>
        </p:nvSpPr>
        <p:spPr>
          <a:xfrm>
            <a:off x="2697403" y="2675007"/>
            <a:ext cx="1569660" cy="646331"/>
          </a:xfrm>
          <a:prstGeom prst="rect">
            <a:avLst/>
          </a:prstGeom>
        </p:spPr>
        <p:txBody>
          <a:bodyPr wrap="none">
            <a:spAutoFit/>
          </a:bodyPr>
          <a:lstStyle/>
          <a:p>
            <a:r>
              <a:rPr lang="zh-CN" altLang="zh-CN" sz="3600" dirty="0"/>
              <a:t>整体性</a:t>
            </a:r>
            <a:endParaRPr lang="zh-CN" altLang="en-US" sz="3600" dirty="0"/>
          </a:p>
        </p:txBody>
      </p:sp>
      <p:sp>
        <p:nvSpPr>
          <p:cNvPr id="11" name="矩形 10">
            <a:extLst>
              <a:ext uri="{FF2B5EF4-FFF2-40B4-BE49-F238E27FC236}">
                <a16:creationId xmlns:a16="http://schemas.microsoft.com/office/drawing/2014/main" id="{D0013989-EE36-418C-A886-8715AF526C96}"/>
              </a:ext>
            </a:extLst>
          </p:cNvPr>
          <p:cNvSpPr/>
          <p:nvPr/>
        </p:nvSpPr>
        <p:spPr>
          <a:xfrm>
            <a:off x="4876939" y="2675006"/>
            <a:ext cx="1569660" cy="646331"/>
          </a:xfrm>
          <a:prstGeom prst="rect">
            <a:avLst/>
          </a:prstGeom>
        </p:spPr>
        <p:txBody>
          <a:bodyPr wrap="none">
            <a:spAutoFit/>
          </a:bodyPr>
          <a:lstStyle/>
          <a:p>
            <a:r>
              <a:rPr lang="zh-CN" altLang="zh-CN" sz="3600" dirty="0"/>
              <a:t>艺术</a:t>
            </a:r>
            <a:r>
              <a:rPr lang="zh-CN" altLang="en-US" sz="3600" dirty="0"/>
              <a:t>性</a:t>
            </a:r>
          </a:p>
        </p:txBody>
      </p:sp>
      <p:sp>
        <p:nvSpPr>
          <p:cNvPr id="12" name="矩形 11">
            <a:extLst>
              <a:ext uri="{FF2B5EF4-FFF2-40B4-BE49-F238E27FC236}">
                <a16:creationId xmlns:a16="http://schemas.microsoft.com/office/drawing/2014/main" id="{CB20D7A5-1DD6-4CC9-93B2-051D5B3EC9CA}"/>
              </a:ext>
            </a:extLst>
          </p:cNvPr>
          <p:cNvSpPr/>
          <p:nvPr/>
        </p:nvSpPr>
        <p:spPr>
          <a:xfrm>
            <a:off x="2697403" y="4884120"/>
            <a:ext cx="1569660" cy="646331"/>
          </a:xfrm>
          <a:prstGeom prst="rect">
            <a:avLst/>
          </a:prstGeom>
        </p:spPr>
        <p:txBody>
          <a:bodyPr wrap="none">
            <a:spAutoFit/>
          </a:bodyPr>
          <a:lstStyle/>
          <a:p>
            <a:r>
              <a:rPr lang="zh-CN" altLang="zh-CN" sz="3600" dirty="0"/>
              <a:t>实用性</a:t>
            </a:r>
            <a:endParaRPr lang="zh-CN" altLang="en-US" sz="3600" dirty="0"/>
          </a:p>
        </p:txBody>
      </p:sp>
      <p:sp>
        <p:nvSpPr>
          <p:cNvPr id="16" name="矩形 15">
            <a:extLst>
              <a:ext uri="{FF2B5EF4-FFF2-40B4-BE49-F238E27FC236}">
                <a16:creationId xmlns:a16="http://schemas.microsoft.com/office/drawing/2014/main" id="{0D28704E-C0D0-4637-89AD-70FD2AD6C2B3}"/>
              </a:ext>
            </a:extLst>
          </p:cNvPr>
          <p:cNvSpPr/>
          <p:nvPr/>
        </p:nvSpPr>
        <p:spPr>
          <a:xfrm>
            <a:off x="4876939" y="4927661"/>
            <a:ext cx="1569660" cy="646331"/>
          </a:xfrm>
          <a:prstGeom prst="rect">
            <a:avLst/>
          </a:prstGeom>
        </p:spPr>
        <p:txBody>
          <a:bodyPr wrap="none">
            <a:spAutoFit/>
          </a:bodyPr>
          <a:lstStyle/>
          <a:p>
            <a:r>
              <a:rPr lang="zh-CN" altLang="zh-CN" sz="3600" dirty="0"/>
              <a:t>经济性</a:t>
            </a:r>
            <a:endParaRPr lang="zh-CN" altLang="en-US" sz="3600" dirty="0"/>
          </a:p>
        </p:txBody>
      </p:sp>
    </p:spTree>
    <p:extLst>
      <p:ext uri="{BB962C8B-B14F-4D97-AF65-F5344CB8AC3E}">
        <p14:creationId xmlns:p14="http://schemas.microsoft.com/office/powerpoint/2010/main" val="16048359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书籍装帧设计的要求</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1241" y="1345506"/>
            <a:ext cx="11464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整体性</a:t>
            </a:r>
          </a:p>
        </p:txBody>
      </p:sp>
      <p:pic>
        <p:nvPicPr>
          <p:cNvPr id="4" name="图片 3">
            <a:extLst>
              <a:ext uri="{FF2B5EF4-FFF2-40B4-BE49-F238E27FC236}">
                <a16:creationId xmlns:a16="http://schemas.microsoft.com/office/drawing/2014/main" id="{1B4944AE-57FC-480C-8E2F-E9A7C1EB0D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369" y="2716247"/>
            <a:ext cx="7148946" cy="3275088"/>
          </a:xfrm>
          <a:prstGeom prst="rect">
            <a:avLst/>
          </a:prstGeom>
        </p:spPr>
      </p:pic>
      <p:sp>
        <p:nvSpPr>
          <p:cNvPr id="5" name="矩形 4">
            <a:extLst>
              <a:ext uri="{FF2B5EF4-FFF2-40B4-BE49-F238E27FC236}">
                <a16:creationId xmlns:a16="http://schemas.microsoft.com/office/drawing/2014/main" id="{302CD694-39C6-481E-8631-242522432258}"/>
              </a:ext>
            </a:extLst>
          </p:cNvPr>
          <p:cNvSpPr/>
          <p:nvPr/>
        </p:nvSpPr>
        <p:spPr>
          <a:xfrm>
            <a:off x="1441241" y="3333436"/>
            <a:ext cx="2646878" cy="830997"/>
          </a:xfrm>
          <a:prstGeom prst="rect">
            <a:avLst/>
          </a:prstGeom>
        </p:spPr>
        <p:txBody>
          <a:bodyPr wrap="none">
            <a:spAutoFit/>
          </a:bodyPr>
          <a:lstStyle/>
          <a:p>
            <a:pPr lvl="0" algn="just">
              <a:spcAft>
                <a:spcPts val="0"/>
              </a:spcAft>
            </a:pPr>
            <a:r>
              <a:rPr lang="zh-CN" altLang="zh-CN" sz="2400" dirty="0">
                <a:solidFill>
                  <a:schemeClr val="bg1"/>
                </a:solidFill>
              </a:rPr>
              <a:t>书籍出版过程中各</a:t>
            </a:r>
            <a:endParaRPr lang="en-US" altLang="zh-CN" sz="2400" dirty="0">
              <a:solidFill>
                <a:schemeClr val="bg1"/>
              </a:solidFill>
            </a:endParaRPr>
          </a:p>
          <a:p>
            <a:pPr lvl="0" algn="just">
              <a:spcAft>
                <a:spcPts val="0"/>
              </a:spcAft>
            </a:pPr>
            <a:r>
              <a:rPr lang="zh-CN" altLang="zh-CN" sz="2400" dirty="0">
                <a:solidFill>
                  <a:schemeClr val="bg1"/>
                </a:solidFill>
              </a:rPr>
              <a:t>环节的协调要求</a:t>
            </a:r>
          </a:p>
        </p:txBody>
      </p:sp>
      <p:sp>
        <p:nvSpPr>
          <p:cNvPr id="11" name="矩形 10">
            <a:extLst>
              <a:ext uri="{FF2B5EF4-FFF2-40B4-BE49-F238E27FC236}">
                <a16:creationId xmlns:a16="http://schemas.microsoft.com/office/drawing/2014/main" id="{F754A68A-9F3F-48C0-83BE-01CACECC2A66}"/>
              </a:ext>
            </a:extLst>
          </p:cNvPr>
          <p:cNvSpPr/>
          <p:nvPr/>
        </p:nvSpPr>
        <p:spPr>
          <a:xfrm>
            <a:off x="5108534" y="3857399"/>
            <a:ext cx="2646878" cy="830997"/>
          </a:xfrm>
          <a:prstGeom prst="rect">
            <a:avLst/>
          </a:prstGeom>
        </p:spPr>
        <p:txBody>
          <a:bodyPr wrap="none">
            <a:spAutoFit/>
          </a:bodyPr>
          <a:lstStyle/>
          <a:p>
            <a:pPr lvl="0" algn="just">
              <a:spcAft>
                <a:spcPts val="0"/>
              </a:spcAft>
            </a:pPr>
            <a:r>
              <a:rPr lang="zh-CN" altLang="zh-CN" sz="2400" dirty="0">
                <a:solidFill>
                  <a:schemeClr val="bg1"/>
                </a:solidFill>
              </a:rPr>
              <a:t>对书籍从内到外地</a:t>
            </a:r>
            <a:endParaRPr lang="en-US" altLang="zh-CN" sz="2400" dirty="0">
              <a:solidFill>
                <a:schemeClr val="bg1"/>
              </a:solidFill>
            </a:endParaRPr>
          </a:p>
          <a:p>
            <a:pPr lvl="0" algn="just">
              <a:spcAft>
                <a:spcPts val="0"/>
              </a:spcAft>
            </a:pPr>
            <a:r>
              <a:rPr lang="zh-CN" altLang="zh-CN" sz="2400" dirty="0">
                <a:solidFill>
                  <a:schemeClr val="bg1"/>
                </a:solidFill>
              </a:rPr>
              <a:t>进行整体设计</a:t>
            </a:r>
          </a:p>
        </p:txBody>
      </p:sp>
    </p:spTree>
    <p:extLst>
      <p:ext uri="{BB962C8B-B14F-4D97-AF65-F5344CB8AC3E}">
        <p14:creationId xmlns:p14="http://schemas.microsoft.com/office/powerpoint/2010/main" val="8059951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书籍装帧设计的要求</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3541" y="1345506"/>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实用性体现</a:t>
            </a:r>
          </a:p>
        </p:txBody>
      </p:sp>
      <p:pic>
        <p:nvPicPr>
          <p:cNvPr id="3" name="图片 2">
            <a:extLst>
              <a:ext uri="{FF2B5EF4-FFF2-40B4-BE49-F238E27FC236}">
                <a16:creationId xmlns:a16="http://schemas.microsoft.com/office/drawing/2014/main" id="{D5BFF2DC-418F-4323-9CAE-45671F6828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9808" y="2186067"/>
            <a:ext cx="6078684" cy="3971766"/>
          </a:xfrm>
          <a:prstGeom prst="rect">
            <a:avLst/>
          </a:prstGeom>
        </p:spPr>
      </p:pic>
      <p:sp>
        <p:nvSpPr>
          <p:cNvPr id="10" name="矩形 9">
            <a:extLst>
              <a:ext uri="{FF2B5EF4-FFF2-40B4-BE49-F238E27FC236}">
                <a16:creationId xmlns:a16="http://schemas.microsoft.com/office/drawing/2014/main" id="{AD7905F9-36AD-4611-9173-8F771044D40E}"/>
              </a:ext>
            </a:extLst>
          </p:cNvPr>
          <p:cNvSpPr/>
          <p:nvPr/>
        </p:nvSpPr>
        <p:spPr>
          <a:xfrm>
            <a:off x="2161209" y="2536765"/>
            <a:ext cx="3877985" cy="584775"/>
          </a:xfrm>
          <a:prstGeom prst="rect">
            <a:avLst/>
          </a:prstGeom>
        </p:spPr>
        <p:txBody>
          <a:bodyPr wrap="none">
            <a:spAutoFit/>
          </a:bodyPr>
          <a:lstStyle/>
          <a:p>
            <a:r>
              <a:rPr lang="zh-CN" altLang="zh-CN" sz="3200" dirty="0"/>
              <a:t>减轻读者的视力疲劳</a:t>
            </a:r>
            <a:endParaRPr lang="zh-CN" altLang="en-US" sz="3200" dirty="0"/>
          </a:p>
        </p:txBody>
      </p:sp>
      <p:sp>
        <p:nvSpPr>
          <p:cNvPr id="13" name="矩形 12">
            <a:extLst>
              <a:ext uri="{FF2B5EF4-FFF2-40B4-BE49-F238E27FC236}">
                <a16:creationId xmlns:a16="http://schemas.microsoft.com/office/drawing/2014/main" id="{2AC1E6A5-82EC-456C-9692-44AB9969AAE2}"/>
              </a:ext>
            </a:extLst>
          </p:cNvPr>
          <p:cNvSpPr/>
          <p:nvPr/>
        </p:nvSpPr>
        <p:spPr>
          <a:xfrm>
            <a:off x="2680538" y="3879562"/>
            <a:ext cx="2646878" cy="584775"/>
          </a:xfrm>
          <a:prstGeom prst="rect">
            <a:avLst/>
          </a:prstGeom>
        </p:spPr>
        <p:txBody>
          <a:bodyPr wrap="none">
            <a:spAutoFit/>
          </a:bodyPr>
          <a:lstStyle/>
          <a:p>
            <a:r>
              <a:rPr lang="zh-CN" altLang="zh-CN" sz="3200" dirty="0"/>
              <a:t>顺应读者心理</a:t>
            </a:r>
            <a:endParaRPr lang="zh-CN" altLang="en-US" sz="3200" dirty="0"/>
          </a:p>
        </p:txBody>
      </p:sp>
      <p:sp>
        <p:nvSpPr>
          <p:cNvPr id="14" name="矩形 13">
            <a:extLst>
              <a:ext uri="{FF2B5EF4-FFF2-40B4-BE49-F238E27FC236}">
                <a16:creationId xmlns:a16="http://schemas.microsoft.com/office/drawing/2014/main" id="{3DEE3B00-D289-4C31-80A9-88EB6D82528A}"/>
              </a:ext>
            </a:extLst>
          </p:cNvPr>
          <p:cNvSpPr/>
          <p:nvPr/>
        </p:nvSpPr>
        <p:spPr>
          <a:xfrm>
            <a:off x="2712698" y="5260171"/>
            <a:ext cx="2646878" cy="584775"/>
          </a:xfrm>
          <a:prstGeom prst="rect">
            <a:avLst/>
          </a:prstGeom>
        </p:spPr>
        <p:txBody>
          <a:bodyPr wrap="none">
            <a:spAutoFit/>
          </a:bodyPr>
          <a:lstStyle/>
          <a:p>
            <a:r>
              <a:rPr lang="zh-CN" altLang="zh-CN" sz="3200" dirty="0"/>
              <a:t>诱导读者阅读</a:t>
            </a:r>
            <a:endParaRPr lang="zh-CN" altLang="en-US" sz="3200" dirty="0"/>
          </a:p>
        </p:txBody>
      </p:sp>
    </p:spTree>
    <p:extLst>
      <p:ext uri="{BB962C8B-B14F-4D97-AF65-F5344CB8AC3E}">
        <p14:creationId xmlns:p14="http://schemas.microsoft.com/office/powerpoint/2010/main" val="21841767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书籍装帧设计的要求</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8685"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艺术性体现特色</a:t>
            </a:r>
          </a:p>
        </p:txBody>
      </p:sp>
      <p:grpSp>
        <p:nvGrpSpPr>
          <p:cNvPr id="13" name="组合 12">
            <a:extLst>
              <a:ext uri="{FF2B5EF4-FFF2-40B4-BE49-F238E27FC236}">
                <a16:creationId xmlns:a16="http://schemas.microsoft.com/office/drawing/2014/main" id="{4A620CA7-5520-492F-9C22-F23525F8D682}"/>
              </a:ext>
            </a:extLst>
          </p:cNvPr>
          <p:cNvGrpSpPr/>
          <p:nvPr/>
        </p:nvGrpSpPr>
        <p:grpSpPr>
          <a:xfrm>
            <a:off x="1557174" y="1907231"/>
            <a:ext cx="6029652" cy="4457200"/>
            <a:chOff x="3317427" y="2489122"/>
            <a:chExt cx="3077744" cy="2275110"/>
          </a:xfrm>
        </p:grpSpPr>
        <p:pic>
          <p:nvPicPr>
            <p:cNvPr id="3" name="图片 2">
              <a:extLst>
                <a:ext uri="{FF2B5EF4-FFF2-40B4-BE49-F238E27FC236}">
                  <a16:creationId xmlns:a16="http://schemas.microsoft.com/office/drawing/2014/main" id="{B11AE41E-6182-4059-B901-968E13330E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7427" y="2489122"/>
              <a:ext cx="1912030" cy="1516740"/>
            </a:xfrm>
            <a:prstGeom prst="rect">
              <a:avLst/>
            </a:prstGeom>
          </p:spPr>
        </p:pic>
        <p:pic>
          <p:nvPicPr>
            <p:cNvPr id="12" name="图片 11">
              <a:extLst>
                <a:ext uri="{FF2B5EF4-FFF2-40B4-BE49-F238E27FC236}">
                  <a16:creationId xmlns:a16="http://schemas.microsoft.com/office/drawing/2014/main" id="{E93788AA-A629-48AE-A821-0BA79D2B36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3141" y="3247492"/>
              <a:ext cx="1912030" cy="1516740"/>
            </a:xfrm>
            <a:prstGeom prst="rect">
              <a:avLst/>
            </a:prstGeom>
          </p:spPr>
        </p:pic>
      </p:grpSp>
      <p:sp>
        <p:nvSpPr>
          <p:cNvPr id="14" name="矩形 13">
            <a:extLst>
              <a:ext uri="{FF2B5EF4-FFF2-40B4-BE49-F238E27FC236}">
                <a16:creationId xmlns:a16="http://schemas.microsoft.com/office/drawing/2014/main" id="{6D6D7491-E2D9-41C6-91F9-18BB99A8E669}"/>
              </a:ext>
            </a:extLst>
          </p:cNvPr>
          <p:cNvSpPr/>
          <p:nvPr/>
        </p:nvSpPr>
        <p:spPr>
          <a:xfrm>
            <a:off x="1986578" y="3292904"/>
            <a:ext cx="2236510" cy="707886"/>
          </a:xfrm>
          <a:prstGeom prst="rect">
            <a:avLst/>
          </a:prstGeom>
        </p:spPr>
        <p:txBody>
          <a:bodyPr wrap="none">
            <a:spAutoFit/>
          </a:bodyPr>
          <a:lstStyle/>
          <a:p>
            <a:r>
              <a:rPr lang="zh-CN" altLang="zh-CN" sz="4000" dirty="0">
                <a:solidFill>
                  <a:schemeClr val="bg1"/>
                </a:solidFill>
              </a:rPr>
              <a:t>时代特色</a:t>
            </a:r>
            <a:endParaRPr lang="zh-CN" altLang="en-US" sz="4000" dirty="0">
              <a:solidFill>
                <a:schemeClr val="bg1"/>
              </a:solidFill>
            </a:endParaRPr>
          </a:p>
        </p:txBody>
      </p:sp>
      <p:sp>
        <p:nvSpPr>
          <p:cNvPr id="15" name="矩形 14">
            <a:extLst>
              <a:ext uri="{FF2B5EF4-FFF2-40B4-BE49-F238E27FC236}">
                <a16:creationId xmlns:a16="http://schemas.microsoft.com/office/drawing/2014/main" id="{5FCD35C2-1CA0-450F-983B-6264A4B6A2F0}"/>
              </a:ext>
            </a:extLst>
          </p:cNvPr>
          <p:cNvSpPr/>
          <p:nvPr/>
        </p:nvSpPr>
        <p:spPr>
          <a:xfrm>
            <a:off x="5114244" y="4673083"/>
            <a:ext cx="2236510" cy="707886"/>
          </a:xfrm>
          <a:prstGeom prst="rect">
            <a:avLst/>
          </a:prstGeom>
        </p:spPr>
        <p:txBody>
          <a:bodyPr wrap="none">
            <a:spAutoFit/>
          </a:bodyPr>
          <a:lstStyle/>
          <a:p>
            <a:r>
              <a:rPr lang="zh-CN" altLang="zh-CN" sz="4000" dirty="0">
                <a:solidFill>
                  <a:schemeClr val="bg1"/>
                </a:solidFill>
              </a:rPr>
              <a:t>民族特色</a:t>
            </a:r>
            <a:endParaRPr lang="zh-CN" altLang="en-US" sz="4000" dirty="0">
              <a:solidFill>
                <a:schemeClr val="bg1"/>
              </a:solidFill>
            </a:endParaRPr>
          </a:p>
        </p:txBody>
      </p:sp>
    </p:spTree>
    <p:extLst>
      <p:ext uri="{BB962C8B-B14F-4D97-AF65-F5344CB8AC3E}">
        <p14:creationId xmlns:p14="http://schemas.microsoft.com/office/powerpoint/2010/main" val="1502516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9442" y="1345506"/>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刻在甲骨上的文字</a:t>
            </a:r>
          </a:p>
        </p:txBody>
      </p:sp>
      <p:sp>
        <p:nvSpPr>
          <p:cNvPr id="2" name="矩形 1">
            <a:extLst>
              <a:ext uri="{FF2B5EF4-FFF2-40B4-BE49-F238E27FC236}">
                <a16:creationId xmlns:a16="http://schemas.microsoft.com/office/drawing/2014/main" id="{06CC3120-4EEA-49C6-90C8-EF12B8F65ECF}"/>
              </a:ext>
            </a:extLst>
          </p:cNvPr>
          <p:cNvSpPr/>
          <p:nvPr/>
        </p:nvSpPr>
        <p:spPr>
          <a:xfrm>
            <a:off x="1052369" y="1845394"/>
            <a:ext cx="7367154" cy="1200329"/>
          </a:xfrm>
          <a:prstGeom prst="rect">
            <a:avLst/>
          </a:prstGeom>
        </p:spPr>
        <p:txBody>
          <a:bodyPr wrap="square">
            <a:spAutoFit/>
          </a:bodyPr>
          <a:lstStyle/>
          <a:p>
            <a:pPr algn="just"/>
            <a:r>
              <a:rPr lang="en-US" altLang="zh-CN" sz="2400" dirty="0"/>
              <a:t>       </a:t>
            </a:r>
            <a:r>
              <a:rPr lang="zh-CN" altLang="zh-CN" sz="2400" dirty="0"/>
              <a:t>远古时期，在纸张发明之前，文字是用刀刻在乌龟的腹甲和牛羊的肩眒骨上的，因而称之为甲骨文。这些龟甲、兽骨成为了最早的书籍雏形。</a:t>
            </a:r>
          </a:p>
        </p:txBody>
      </p:sp>
      <p:grpSp>
        <p:nvGrpSpPr>
          <p:cNvPr id="3" name="组合 2">
            <a:extLst>
              <a:ext uri="{FF2B5EF4-FFF2-40B4-BE49-F238E27FC236}">
                <a16:creationId xmlns:a16="http://schemas.microsoft.com/office/drawing/2014/main" id="{BBCB66F5-CDAA-49E7-BE7A-C1AD3CBA9034}"/>
              </a:ext>
            </a:extLst>
          </p:cNvPr>
          <p:cNvGrpSpPr/>
          <p:nvPr/>
        </p:nvGrpSpPr>
        <p:grpSpPr>
          <a:xfrm>
            <a:off x="2038593" y="3232522"/>
            <a:ext cx="5066814" cy="2991632"/>
            <a:chOff x="2389400" y="3298002"/>
            <a:chExt cx="4633830" cy="2735982"/>
          </a:xfrm>
        </p:grpSpPr>
        <p:pic>
          <p:nvPicPr>
            <p:cNvPr id="11" name="图片 10">
              <a:extLst>
                <a:ext uri="{FF2B5EF4-FFF2-40B4-BE49-F238E27FC236}">
                  <a16:creationId xmlns:a16="http://schemas.microsoft.com/office/drawing/2014/main" id="{76C0B1C6-B8A8-40DA-A455-D798AB591AFD}"/>
                </a:ext>
              </a:extLst>
            </p:cNvPr>
            <p:cNvPicPr/>
            <p:nvPr/>
          </p:nvPicPr>
          <p:blipFill>
            <a:blip r:embed="rId3">
              <a:extLst>
                <a:ext uri="{28A0092B-C50C-407E-A947-70E740481C1C}">
                  <a14:useLocalDpi xmlns:a14="http://schemas.microsoft.com/office/drawing/2010/main" val="0"/>
                </a:ext>
              </a:extLst>
            </a:blip>
            <a:stretch>
              <a:fillRect/>
            </a:stretch>
          </p:blipFill>
          <p:spPr>
            <a:xfrm>
              <a:off x="2389400" y="3319732"/>
              <a:ext cx="1653172" cy="2714252"/>
            </a:xfrm>
            <a:prstGeom prst="rect">
              <a:avLst/>
            </a:prstGeom>
          </p:spPr>
        </p:pic>
        <p:pic>
          <p:nvPicPr>
            <p:cNvPr id="12" name="图片 11">
              <a:extLst>
                <a:ext uri="{FF2B5EF4-FFF2-40B4-BE49-F238E27FC236}">
                  <a16:creationId xmlns:a16="http://schemas.microsoft.com/office/drawing/2014/main" id="{BA099FD8-DB43-47E7-B05C-0D9D90C095C3}"/>
                </a:ext>
              </a:extLst>
            </p:cNvPr>
            <p:cNvPicPr/>
            <p:nvPr/>
          </p:nvPicPr>
          <p:blipFill rotWithShape="1">
            <a:blip r:embed="rId4">
              <a:extLst>
                <a:ext uri="{28A0092B-C50C-407E-A947-70E740481C1C}">
                  <a14:useLocalDpi xmlns:a14="http://schemas.microsoft.com/office/drawing/2010/main" val="0"/>
                </a:ext>
              </a:extLst>
            </a:blip>
            <a:srcRect b="4983"/>
            <a:stretch/>
          </p:blipFill>
          <p:spPr bwMode="auto">
            <a:xfrm>
              <a:off x="4313250" y="3298002"/>
              <a:ext cx="2709980" cy="2735982"/>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956204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书籍装帧设计的要求</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8685"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经济效益的比差</a:t>
            </a:r>
          </a:p>
        </p:txBody>
      </p:sp>
      <p:grpSp>
        <p:nvGrpSpPr>
          <p:cNvPr id="11" name="组合 10">
            <a:extLst>
              <a:ext uri="{FF2B5EF4-FFF2-40B4-BE49-F238E27FC236}">
                <a16:creationId xmlns:a16="http://schemas.microsoft.com/office/drawing/2014/main" id="{48B0058F-C1A2-4707-A2FC-D9DE6BD8D5ED}"/>
              </a:ext>
            </a:extLst>
          </p:cNvPr>
          <p:cNvGrpSpPr/>
          <p:nvPr/>
        </p:nvGrpSpPr>
        <p:grpSpPr>
          <a:xfrm>
            <a:off x="1329637" y="2260374"/>
            <a:ext cx="6888962" cy="4043486"/>
            <a:chOff x="1242869" y="2343501"/>
            <a:chExt cx="6888962" cy="4043486"/>
          </a:xfrm>
        </p:grpSpPr>
        <p:pic>
          <p:nvPicPr>
            <p:cNvPr id="4" name="图片 3">
              <a:extLst>
                <a:ext uri="{FF2B5EF4-FFF2-40B4-BE49-F238E27FC236}">
                  <a16:creationId xmlns:a16="http://schemas.microsoft.com/office/drawing/2014/main" id="{DF1ED3A3-C996-4FC3-9B9B-90528364CC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2869" y="2343501"/>
              <a:ext cx="6703146" cy="2095278"/>
            </a:xfrm>
            <a:prstGeom prst="rect">
              <a:avLst/>
            </a:prstGeom>
          </p:spPr>
        </p:pic>
        <p:pic>
          <p:nvPicPr>
            <p:cNvPr id="10" name="图片 9">
              <a:extLst>
                <a:ext uri="{FF2B5EF4-FFF2-40B4-BE49-F238E27FC236}">
                  <a16:creationId xmlns:a16="http://schemas.microsoft.com/office/drawing/2014/main" id="{A7F4DB36-8A57-4E74-A318-9A70B0A2EB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8685" y="4360847"/>
              <a:ext cx="6703146" cy="2026140"/>
            </a:xfrm>
            <a:prstGeom prst="rect">
              <a:avLst/>
            </a:prstGeom>
          </p:spPr>
        </p:pic>
      </p:grpSp>
      <p:sp>
        <p:nvSpPr>
          <p:cNvPr id="16" name="矩形 15">
            <a:extLst>
              <a:ext uri="{FF2B5EF4-FFF2-40B4-BE49-F238E27FC236}">
                <a16:creationId xmlns:a16="http://schemas.microsoft.com/office/drawing/2014/main" id="{A98FA6AB-879F-4209-9DFC-87DB64E81256}"/>
              </a:ext>
            </a:extLst>
          </p:cNvPr>
          <p:cNvSpPr/>
          <p:nvPr/>
        </p:nvSpPr>
        <p:spPr>
          <a:xfrm>
            <a:off x="3628602" y="2804623"/>
            <a:ext cx="4185761" cy="830997"/>
          </a:xfrm>
          <a:prstGeom prst="rect">
            <a:avLst/>
          </a:prstGeom>
        </p:spPr>
        <p:txBody>
          <a:bodyPr wrap="none">
            <a:spAutoFit/>
          </a:bodyPr>
          <a:lstStyle/>
          <a:p>
            <a:r>
              <a:rPr lang="zh-CN" altLang="zh-CN" sz="2400" dirty="0">
                <a:solidFill>
                  <a:schemeClr val="bg1"/>
                </a:solidFill>
              </a:rPr>
              <a:t>所需资金投入与带来实际经济</a:t>
            </a:r>
            <a:endParaRPr lang="en-US" altLang="zh-CN" sz="2400" dirty="0">
              <a:solidFill>
                <a:schemeClr val="bg1"/>
              </a:solidFill>
            </a:endParaRPr>
          </a:p>
          <a:p>
            <a:r>
              <a:rPr lang="zh-CN" altLang="zh-CN" sz="2400" dirty="0">
                <a:solidFill>
                  <a:schemeClr val="bg1"/>
                </a:solidFill>
              </a:rPr>
              <a:t>效益的比差</a:t>
            </a:r>
            <a:endParaRPr lang="zh-CN" altLang="en-US" sz="2400" dirty="0">
              <a:solidFill>
                <a:schemeClr val="bg1"/>
              </a:solidFill>
            </a:endParaRPr>
          </a:p>
        </p:txBody>
      </p:sp>
      <p:sp>
        <p:nvSpPr>
          <p:cNvPr id="17" name="矩形 16">
            <a:extLst>
              <a:ext uri="{FF2B5EF4-FFF2-40B4-BE49-F238E27FC236}">
                <a16:creationId xmlns:a16="http://schemas.microsoft.com/office/drawing/2014/main" id="{E7E859FA-BF69-4EBB-A8DD-BA20B9DB71BF}"/>
              </a:ext>
            </a:extLst>
          </p:cNvPr>
          <p:cNvSpPr/>
          <p:nvPr/>
        </p:nvSpPr>
        <p:spPr>
          <a:xfrm>
            <a:off x="1631372" y="4746818"/>
            <a:ext cx="4572000" cy="830997"/>
          </a:xfrm>
          <a:prstGeom prst="rect">
            <a:avLst/>
          </a:prstGeom>
        </p:spPr>
        <p:txBody>
          <a:bodyPr>
            <a:spAutoFit/>
          </a:bodyPr>
          <a:lstStyle/>
          <a:p>
            <a:r>
              <a:rPr lang="zh-CN" altLang="zh-CN" sz="2400" dirty="0">
                <a:solidFill>
                  <a:schemeClr val="bg1"/>
                </a:solidFill>
              </a:rPr>
              <a:t>设计方案导致的图书定价与读者的承受心理和承受能力的比差</a:t>
            </a:r>
            <a:endParaRPr lang="zh-CN" altLang="en-US" sz="2400" dirty="0">
              <a:solidFill>
                <a:schemeClr val="bg1"/>
              </a:solidFill>
            </a:endParaRPr>
          </a:p>
        </p:txBody>
      </p:sp>
    </p:spTree>
    <p:extLst>
      <p:ext uri="{BB962C8B-B14F-4D97-AF65-F5344CB8AC3E}">
        <p14:creationId xmlns:p14="http://schemas.microsoft.com/office/powerpoint/2010/main" val="2161446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书籍装帧设计常用软件</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0682" y="1345506"/>
            <a:ext cx="1905330"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Photoshop</a:t>
            </a:r>
            <a:endParaRPr lang="zh-CN" altLang="en-US" sz="2400" spc="100" dirty="0">
              <a:solidFill>
                <a:srgbClr val="000000"/>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CAA8F5FE-1E92-419C-8200-9319E137C1C3}"/>
              </a:ext>
            </a:extLst>
          </p:cNvPr>
          <p:cNvSpPr/>
          <p:nvPr/>
        </p:nvSpPr>
        <p:spPr>
          <a:xfrm>
            <a:off x="1127414" y="1807171"/>
            <a:ext cx="7206096" cy="1200329"/>
          </a:xfrm>
          <a:prstGeom prst="rect">
            <a:avLst/>
          </a:prstGeom>
        </p:spPr>
        <p:txBody>
          <a:bodyPr wrap="square">
            <a:spAutoFit/>
          </a:bodyPr>
          <a:lstStyle/>
          <a:p>
            <a:pPr indent="266700" algn="just">
              <a:spcAft>
                <a:spcPts val="0"/>
              </a:spcAft>
            </a:pPr>
            <a:r>
              <a:rPr lang="en-US" altLang="zh-CN" sz="2400" dirty="0"/>
              <a:t>   </a:t>
            </a:r>
            <a:r>
              <a:rPr lang="zh-CN" altLang="zh-CN" sz="2400" dirty="0"/>
              <a:t>在书籍装帧设计中，</a:t>
            </a:r>
            <a:r>
              <a:rPr lang="en-US" altLang="zh-CN" sz="2400" dirty="0"/>
              <a:t>Photoshop</a:t>
            </a:r>
            <a:r>
              <a:rPr lang="zh-CN" altLang="zh-CN" sz="2400" dirty="0"/>
              <a:t>主要作为辅助软件使用，常被用来处理和优化书籍中的图片和设计书籍封面等操作。</a:t>
            </a:r>
          </a:p>
        </p:txBody>
      </p:sp>
      <p:grpSp>
        <p:nvGrpSpPr>
          <p:cNvPr id="3" name="组合 2">
            <a:extLst>
              <a:ext uri="{FF2B5EF4-FFF2-40B4-BE49-F238E27FC236}">
                <a16:creationId xmlns:a16="http://schemas.microsoft.com/office/drawing/2014/main" id="{573FD263-4B43-446E-BC5B-88A8941F39A6}"/>
              </a:ext>
            </a:extLst>
          </p:cNvPr>
          <p:cNvGrpSpPr/>
          <p:nvPr/>
        </p:nvGrpSpPr>
        <p:grpSpPr>
          <a:xfrm>
            <a:off x="1342126" y="3351070"/>
            <a:ext cx="6661469" cy="2691244"/>
            <a:chOff x="1342126" y="3351070"/>
            <a:chExt cx="6661469" cy="2691244"/>
          </a:xfrm>
        </p:grpSpPr>
        <p:pic>
          <p:nvPicPr>
            <p:cNvPr id="12" name="图片 11">
              <a:extLst>
                <a:ext uri="{FF2B5EF4-FFF2-40B4-BE49-F238E27FC236}">
                  <a16:creationId xmlns:a16="http://schemas.microsoft.com/office/drawing/2014/main" id="{1713F345-9EC2-4EDA-A6CB-4444D972D2D2}"/>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42126" y="3985911"/>
              <a:ext cx="3058186" cy="2037472"/>
            </a:xfrm>
            <a:prstGeom prst="rect">
              <a:avLst/>
            </a:prstGeom>
          </p:spPr>
        </p:pic>
        <p:pic>
          <p:nvPicPr>
            <p:cNvPr id="13" name="图片 12">
              <a:extLst>
                <a:ext uri="{FF2B5EF4-FFF2-40B4-BE49-F238E27FC236}">
                  <a16:creationId xmlns:a16="http://schemas.microsoft.com/office/drawing/2014/main" id="{C8557455-CC13-4C01-BB6A-142596DF39F0}"/>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469669" y="3351070"/>
              <a:ext cx="3533926" cy="2691244"/>
            </a:xfrm>
            <a:prstGeom prst="rect">
              <a:avLst/>
            </a:prstGeom>
          </p:spPr>
        </p:pic>
      </p:grpSp>
    </p:spTree>
    <p:extLst>
      <p:ext uri="{BB962C8B-B14F-4D97-AF65-F5344CB8AC3E}">
        <p14:creationId xmlns:p14="http://schemas.microsoft.com/office/powerpoint/2010/main" val="6708799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书籍装帧设计常用软件</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40025" y="1345506"/>
            <a:ext cx="1741182" cy="461665"/>
          </a:xfrm>
          <a:prstGeom prst="rect">
            <a:avLst/>
          </a:prstGeom>
        </p:spPr>
        <p:txBody>
          <a:bodyPr wrap="none">
            <a:spAutoFit/>
          </a:bodyPr>
          <a:lstStyle/>
          <a:p>
            <a:pPr algn="just"/>
            <a:r>
              <a:rPr lang="en-US" altLang="zh-CN" sz="2400" spc="100" dirty="0" err="1">
                <a:solidFill>
                  <a:srgbClr val="000000"/>
                </a:solidFill>
                <a:latin typeface="微软雅黑" panose="020B0503020204020204" pitchFamily="34" charset="-122"/>
                <a:ea typeface="微软雅黑" panose="020B0503020204020204" pitchFamily="34" charset="-122"/>
              </a:rPr>
              <a:t>Illustraotr</a:t>
            </a:r>
            <a:endParaRPr lang="zh-CN" altLang="en-US" sz="2400" spc="100" dirty="0">
              <a:solidFill>
                <a:srgbClr val="000000"/>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CAA8F5FE-1E92-419C-8200-9319E137C1C3}"/>
              </a:ext>
            </a:extLst>
          </p:cNvPr>
          <p:cNvSpPr/>
          <p:nvPr/>
        </p:nvSpPr>
        <p:spPr>
          <a:xfrm>
            <a:off x="1127414" y="1807171"/>
            <a:ext cx="7206096" cy="1200329"/>
          </a:xfrm>
          <a:prstGeom prst="rect">
            <a:avLst/>
          </a:prstGeom>
        </p:spPr>
        <p:txBody>
          <a:bodyPr wrap="square">
            <a:spAutoFit/>
          </a:bodyPr>
          <a:lstStyle/>
          <a:p>
            <a:pPr algn="just"/>
            <a:r>
              <a:rPr lang="en-US" altLang="zh-CN" sz="2400" dirty="0"/>
              <a:t>      </a:t>
            </a:r>
            <a:r>
              <a:rPr lang="zh-CN" altLang="zh-CN" sz="2400" dirty="0"/>
              <a:t>在书籍装帧设计中，</a:t>
            </a:r>
            <a:r>
              <a:rPr lang="en-US" altLang="zh-CN" sz="2400" dirty="0"/>
              <a:t>Illustrator</a:t>
            </a:r>
            <a:r>
              <a:rPr lang="zh-CN" altLang="zh-CN" sz="2400" dirty="0"/>
              <a:t>除了可以用来绘制插图外，也可以用来设计制作封面和页面版式，还可以用来完成一些页面较少的书籍的排版工作。</a:t>
            </a:r>
          </a:p>
        </p:txBody>
      </p:sp>
      <p:grpSp>
        <p:nvGrpSpPr>
          <p:cNvPr id="4" name="组合 3">
            <a:extLst>
              <a:ext uri="{FF2B5EF4-FFF2-40B4-BE49-F238E27FC236}">
                <a16:creationId xmlns:a16="http://schemas.microsoft.com/office/drawing/2014/main" id="{FA05C699-0A8D-4C42-B939-421243B97F1C}"/>
              </a:ext>
            </a:extLst>
          </p:cNvPr>
          <p:cNvGrpSpPr/>
          <p:nvPr/>
        </p:nvGrpSpPr>
        <p:grpSpPr>
          <a:xfrm>
            <a:off x="1391570" y="3475986"/>
            <a:ext cx="6522606" cy="2494282"/>
            <a:chOff x="1391570" y="3475986"/>
            <a:chExt cx="6522606" cy="2494282"/>
          </a:xfrm>
        </p:grpSpPr>
        <p:pic>
          <p:nvPicPr>
            <p:cNvPr id="10" name="图片 9">
              <a:extLst>
                <a:ext uri="{FF2B5EF4-FFF2-40B4-BE49-F238E27FC236}">
                  <a16:creationId xmlns:a16="http://schemas.microsoft.com/office/drawing/2014/main" id="{D2BAD59E-69C4-4A2C-91BE-14916CDFA27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91570" y="3932268"/>
              <a:ext cx="3056550" cy="2038000"/>
            </a:xfrm>
            <a:prstGeom prst="rect">
              <a:avLst/>
            </a:prstGeom>
          </p:spPr>
        </p:pic>
        <p:pic>
          <p:nvPicPr>
            <p:cNvPr id="11" name="图片 10">
              <a:extLst>
                <a:ext uri="{FF2B5EF4-FFF2-40B4-BE49-F238E27FC236}">
                  <a16:creationId xmlns:a16="http://schemas.microsoft.com/office/drawing/2014/main" id="{9C181AC2-972B-4CA0-8B79-422F17DEFEC1}"/>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72000" y="3475986"/>
              <a:ext cx="3342176" cy="2494282"/>
            </a:xfrm>
            <a:prstGeom prst="rect">
              <a:avLst/>
            </a:prstGeom>
          </p:spPr>
        </p:pic>
      </p:grpSp>
    </p:spTree>
    <p:extLst>
      <p:ext uri="{BB962C8B-B14F-4D97-AF65-F5344CB8AC3E}">
        <p14:creationId xmlns:p14="http://schemas.microsoft.com/office/powerpoint/2010/main" val="39974661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书籍装帧设计常用软件</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63470" y="1345506"/>
            <a:ext cx="1548822" cy="461665"/>
          </a:xfrm>
          <a:prstGeom prst="rect">
            <a:avLst/>
          </a:prstGeom>
        </p:spPr>
        <p:txBody>
          <a:bodyPr wrap="none">
            <a:spAutoFit/>
          </a:bodyPr>
          <a:lstStyle/>
          <a:p>
            <a:pPr algn="just"/>
            <a:r>
              <a:rPr lang="en-US" altLang="zh-CN" sz="2400" spc="100" dirty="0" err="1">
                <a:solidFill>
                  <a:srgbClr val="000000"/>
                </a:solidFill>
                <a:latin typeface="微软雅黑" panose="020B0503020204020204" pitchFamily="34" charset="-122"/>
                <a:ea typeface="微软雅黑" panose="020B0503020204020204" pitchFamily="34" charset="-122"/>
              </a:rPr>
              <a:t>Indesign</a:t>
            </a:r>
            <a:endParaRPr lang="zh-CN" altLang="en-US" sz="2400" spc="100" dirty="0">
              <a:solidFill>
                <a:srgbClr val="000000"/>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CAA8F5FE-1E92-419C-8200-9319E137C1C3}"/>
              </a:ext>
            </a:extLst>
          </p:cNvPr>
          <p:cNvSpPr/>
          <p:nvPr/>
        </p:nvSpPr>
        <p:spPr>
          <a:xfrm>
            <a:off x="1052369" y="1789106"/>
            <a:ext cx="7206096" cy="1938992"/>
          </a:xfrm>
          <a:prstGeom prst="rect">
            <a:avLst/>
          </a:prstGeom>
        </p:spPr>
        <p:txBody>
          <a:bodyPr wrap="square">
            <a:spAutoFit/>
          </a:bodyPr>
          <a:lstStyle/>
          <a:p>
            <a:pPr algn="just"/>
            <a:r>
              <a:rPr lang="en-US" altLang="zh-CN" sz="2400" dirty="0"/>
              <a:t>       InDesign</a:t>
            </a:r>
            <a:r>
              <a:rPr lang="zh-CN" altLang="zh-CN" sz="2400" dirty="0"/>
              <a:t>可以将文档直接导出为</a:t>
            </a:r>
            <a:r>
              <a:rPr lang="en-US" altLang="zh-CN" sz="2400" dirty="0"/>
              <a:t>Adobe</a:t>
            </a:r>
            <a:r>
              <a:rPr lang="zh-CN" altLang="zh-CN" sz="2400" dirty="0"/>
              <a:t>的</a:t>
            </a:r>
            <a:r>
              <a:rPr lang="en-US" altLang="zh-CN" sz="2400" dirty="0"/>
              <a:t>PDF</a:t>
            </a:r>
            <a:r>
              <a:rPr lang="zh-CN" altLang="zh-CN" sz="2400" dirty="0"/>
              <a:t>格式，而且有多语言支持。它也是第一个支持</a:t>
            </a:r>
            <a:r>
              <a:rPr lang="en-US" altLang="zh-CN" sz="2400" dirty="0"/>
              <a:t>Unicode</a:t>
            </a:r>
            <a:r>
              <a:rPr lang="zh-CN" altLang="zh-CN" sz="2400" dirty="0"/>
              <a:t>文本处理的主流</a:t>
            </a:r>
            <a:r>
              <a:rPr lang="en-US" altLang="zh-CN" sz="2400" dirty="0"/>
              <a:t>DTP</a:t>
            </a:r>
            <a:r>
              <a:rPr lang="zh-CN" altLang="zh-CN" sz="2400" dirty="0"/>
              <a:t>应用程序，率先使用新型</a:t>
            </a:r>
            <a:r>
              <a:rPr lang="en-US" altLang="zh-CN" sz="2400" dirty="0"/>
              <a:t>OpenType</a:t>
            </a:r>
            <a:r>
              <a:rPr lang="zh-CN" altLang="zh-CN" sz="2400" dirty="0"/>
              <a:t>字体，并且能与兄弟软件</a:t>
            </a:r>
            <a:r>
              <a:rPr lang="en-US" altLang="zh-CN" sz="2400" dirty="0"/>
              <a:t>Illustrator</a:t>
            </a:r>
            <a:r>
              <a:rPr lang="zh-CN" altLang="zh-CN" sz="2400" dirty="0"/>
              <a:t>、</a:t>
            </a:r>
            <a:r>
              <a:rPr lang="en-US" altLang="zh-CN" sz="2400" dirty="0"/>
              <a:t>Photoshop</a:t>
            </a:r>
            <a:r>
              <a:rPr lang="zh-CN" altLang="zh-CN" sz="2400" dirty="0"/>
              <a:t>等完美结合。</a:t>
            </a:r>
          </a:p>
        </p:txBody>
      </p:sp>
      <p:grpSp>
        <p:nvGrpSpPr>
          <p:cNvPr id="3" name="组合 2">
            <a:extLst>
              <a:ext uri="{FF2B5EF4-FFF2-40B4-BE49-F238E27FC236}">
                <a16:creationId xmlns:a16="http://schemas.microsoft.com/office/drawing/2014/main" id="{1EA9B2C7-1F84-47C6-8F4F-3598B21FB80F}"/>
              </a:ext>
            </a:extLst>
          </p:cNvPr>
          <p:cNvGrpSpPr/>
          <p:nvPr/>
        </p:nvGrpSpPr>
        <p:grpSpPr>
          <a:xfrm>
            <a:off x="1433369" y="3847120"/>
            <a:ext cx="6444311" cy="2413404"/>
            <a:chOff x="1433369" y="3847120"/>
            <a:chExt cx="6444311" cy="2413404"/>
          </a:xfrm>
        </p:grpSpPr>
        <p:pic>
          <p:nvPicPr>
            <p:cNvPr id="12" name="图片 11">
              <a:extLst>
                <a:ext uri="{FF2B5EF4-FFF2-40B4-BE49-F238E27FC236}">
                  <a16:creationId xmlns:a16="http://schemas.microsoft.com/office/drawing/2014/main" id="{5FF74753-FF71-4F90-AA9F-5D4D77F21B0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433369" y="4293260"/>
              <a:ext cx="2951782" cy="1967264"/>
            </a:xfrm>
            <a:prstGeom prst="rect">
              <a:avLst/>
            </a:prstGeom>
          </p:spPr>
        </p:pic>
        <p:pic>
          <p:nvPicPr>
            <p:cNvPr id="13" name="图片 12">
              <a:extLst>
                <a:ext uri="{FF2B5EF4-FFF2-40B4-BE49-F238E27FC236}">
                  <a16:creationId xmlns:a16="http://schemas.microsoft.com/office/drawing/2014/main" id="{D4EA2351-7CDE-46B5-8F7A-AA4FD60BDA7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72000" y="3847120"/>
              <a:ext cx="3305680" cy="2413404"/>
            </a:xfrm>
            <a:prstGeom prst="rect">
              <a:avLst/>
            </a:prstGeom>
          </p:spPr>
        </p:pic>
      </p:grpSp>
    </p:spTree>
    <p:extLst>
      <p:ext uri="{BB962C8B-B14F-4D97-AF65-F5344CB8AC3E}">
        <p14:creationId xmlns:p14="http://schemas.microsoft.com/office/powerpoint/2010/main" val="10367385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书籍装帧设计常用软件</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08900" y="1345506"/>
            <a:ext cx="1834605"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CorelDraw</a:t>
            </a:r>
            <a:endParaRPr lang="zh-CN" altLang="en-US" sz="2400" spc="100" dirty="0">
              <a:solidFill>
                <a:srgbClr val="000000"/>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CAA8F5FE-1E92-419C-8200-9319E137C1C3}"/>
              </a:ext>
            </a:extLst>
          </p:cNvPr>
          <p:cNvSpPr/>
          <p:nvPr/>
        </p:nvSpPr>
        <p:spPr>
          <a:xfrm>
            <a:off x="1052369" y="1789106"/>
            <a:ext cx="7206096" cy="1938992"/>
          </a:xfrm>
          <a:prstGeom prst="rect">
            <a:avLst/>
          </a:prstGeom>
        </p:spPr>
        <p:txBody>
          <a:bodyPr wrap="square">
            <a:spAutoFit/>
          </a:bodyPr>
          <a:lstStyle/>
          <a:p>
            <a:pPr algn="just"/>
            <a:r>
              <a:rPr lang="en-US" altLang="zh-CN" sz="2400" dirty="0"/>
              <a:t>      </a:t>
            </a:r>
            <a:r>
              <a:rPr lang="zh-CN" altLang="zh-CN" sz="2400" dirty="0"/>
              <a:t>使用</a:t>
            </a:r>
            <a:r>
              <a:rPr lang="en-US" altLang="zh-CN" sz="2400" dirty="0"/>
              <a:t>CorelDraw</a:t>
            </a:r>
            <a:r>
              <a:rPr lang="zh-CN" altLang="zh-CN" sz="2400" dirty="0"/>
              <a:t>可以完成简报、彩页、手册、产品包装、标识和网页的设计制作；该软件提供的智慧型绘图工具以及新的动态向导可以充分降低用户的操控难度，允许用户更加容易精确地创建物体的尺寸和位置，减少点击步骤，节省设计时间。</a:t>
            </a:r>
          </a:p>
        </p:txBody>
      </p:sp>
      <p:grpSp>
        <p:nvGrpSpPr>
          <p:cNvPr id="4" name="组合 3">
            <a:extLst>
              <a:ext uri="{FF2B5EF4-FFF2-40B4-BE49-F238E27FC236}">
                <a16:creationId xmlns:a16="http://schemas.microsoft.com/office/drawing/2014/main" id="{A3F0B3FD-146A-4E63-BC3F-5115ECBD3AD1}"/>
              </a:ext>
            </a:extLst>
          </p:cNvPr>
          <p:cNvGrpSpPr/>
          <p:nvPr/>
        </p:nvGrpSpPr>
        <p:grpSpPr>
          <a:xfrm>
            <a:off x="1495965" y="3810379"/>
            <a:ext cx="6318903" cy="2644603"/>
            <a:chOff x="1548245" y="3758424"/>
            <a:chExt cx="6318903" cy="2644603"/>
          </a:xfrm>
        </p:grpSpPr>
        <p:pic>
          <p:nvPicPr>
            <p:cNvPr id="10" name="图片 9">
              <a:extLst>
                <a:ext uri="{FF2B5EF4-FFF2-40B4-BE49-F238E27FC236}">
                  <a16:creationId xmlns:a16="http://schemas.microsoft.com/office/drawing/2014/main" id="{D3CF59B5-BC7D-4F97-A40C-EB435B06C7C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548245" y="3758424"/>
              <a:ext cx="2628900" cy="2628900"/>
            </a:xfrm>
            <a:prstGeom prst="rect">
              <a:avLst/>
            </a:prstGeom>
          </p:spPr>
        </p:pic>
        <p:pic>
          <p:nvPicPr>
            <p:cNvPr id="11" name="图片 10">
              <a:extLst>
                <a:ext uri="{FF2B5EF4-FFF2-40B4-BE49-F238E27FC236}">
                  <a16:creationId xmlns:a16="http://schemas.microsoft.com/office/drawing/2014/main" id="{E81AC608-CB74-4EFA-80F6-51F3CC2576E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348596" y="3774127"/>
              <a:ext cx="3518552" cy="2628900"/>
            </a:xfrm>
            <a:prstGeom prst="rect">
              <a:avLst/>
            </a:prstGeom>
          </p:spPr>
        </p:pic>
      </p:grpSp>
    </p:spTree>
    <p:extLst>
      <p:ext uri="{BB962C8B-B14F-4D97-AF65-F5344CB8AC3E}">
        <p14:creationId xmlns:p14="http://schemas.microsoft.com/office/powerpoint/2010/main" val="42852686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书籍装帧设计常用软件</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8692" y="1345506"/>
            <a:ext cx="533832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举一反三</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品鉴两款不同的封面设计</a:t>
            </a:r>
          </a:p>
        </p:txBody>
      </p:sp>
      <p:sp>
        <p:nvSpPr>
          <p:cNvPr id="3" name="矩形 2">
            <a:extLst>
              <a:ext uri="{FF2B5EF4-FFF2-40B4-BE49-F238E27FC236}">
                <a16:creationId xmlns:a16="http://schemas.microsoft.com/office/drawing/2014/main" id="{F53EFB64-B777-4F39-AFA4-A7B80C0A1DE4}"/>
              </a:ext>
            </a:extLst>
          </p:cNvPr>
          <p:cNvSpPr/>
          <p:nvPr/>
        </p:nvSpPr>
        <p:spPr>
          <a:xfrm>
            <a:off x="1242868" y="1917853"/>
            <a:ext cx="6965949" cy="830997"/>
          </a:xfrm>
          <a:prstGeom prst="rect">
            <a:avLst/>
          </a:prstGeom>
        </p:spPr>
        <p:txBody>
          <a:bodyPr wrap="square">
            <a:spAutoFit/>
          </a:bodyPr>
          <a:lstStyle/>
          <a:p>
            <a:pPr algn="just"/>
            <a:r>
              <a:rPr lang="en-US" altLang="zh-CN" sz="2400" dirty="0"/>
              <a:t>      </a:t>
            </a:r>
            <a:r>
              <a:rPr lang="zh-CN" altLang="zh-CN" sz="2400" dirty="0"/>
              <a:t>读者可以从书籍装帧设计的整体性和艺术性来判别两款不同封面设计的优劣。</a:t>
            </a:r>
            <a:endParaRPr lang="zh-CN" altLang="en-US" sz="2400" dirty="0"/>
          </a:p>
        </p:txBody>
      </p:sp>
      <p:pic>
        <p:nvPicPr>
          <p:cNvPr id="12" name="图片 11">
            <a:extLst>
              <a:ext uri="{FF2B5EF4-FFF2-40B4-BE49-F238E27FC236}">
                <a16:creationId xmlns:a16="http://schemas.microsoft.com/office/drawing/2014/main" id="{BC0501B4-62C5-4176-816C-60872ADA009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243312" y="3086101"/>
            <a:ext cx="4657376" cy="3002972"/>
          </a:xfrm>
          <a:prstGeom prst="rect">
            <a:avLst/>
          </a:prstGeom>
        </p:spPr>
      </p:pic>
    </p:spTree>
    <p:extLst>
      <p:ext uri="{BB962C8B-B14F-4D97-AF65-F5344CB8AC3E}">
        <p14:creationId xmlns:p14="http://schemas.microsoft.com/office/powerpoint/2010/main" val="32255044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书籍装帧设计常用软件</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8692" y="1345506"/>
            <a:ext cx="533832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举一反三</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品鉴两款不同的封面设计</a:t>
            </a:r>
          </a:p>
        </p:txBody>
      </p:sp>
      <p:sp>
        <p:nvSpPr>
          <p:cNvPr id="3" name="矩形 2">
            <a:extLst>
              <a:ext uri="{FF2B5EF4-FFF2-40B4-BE49-F238E27FC236}">
                <a16:creationId xmlns:a16="http://schemas.microsoft.com/office/drawing/2014/main" id="{F53EFB64-B777-4F39-AFA4-A7B80C0A1DE4}"/>
              </a:ext>
            </a:extLst>
          </p:cNvPr>
          <p:cNvSpPr/>
          <p:nvPr/>
        </p:nvSpPr>
        <p:spPr>
          <a:xfrm>
            <a:off x="1242868" y="1917853"/>
            <a:ext cx="6965949" cy="830997"/>
          </a:xfrm>
          <a:prstGeom prst="rect">
            <a:avLst/>
          </a:prstGeom>
        </p:spPr>
        <p:txBody>
          <a:bodyPr wrap="square">
            <a:spAutoFit/>
          </a:bodyPr>
          <a:lstStyle/>
          <a:p>
            <a:pPr algn="just"/>
            <a:r>
              <a:rPr lang="en-US" altLang="zh-CN" sz="2400" dirty="0"/>
              <a:t>     </a:t>
            </a:r>
            <a:r>
              <a:rPr lang="zh-CN" altLang="zh-CN" sz="2400" dirty="0"/>
              <a:t>读者可以从书籍装帧的构图、颜色和美观度来评判两款不同的封面它们各自的优缺点</a:t>
            </a:r>
            <a:r>
              <a:rPr lang="zh-CN" altLang="en-US" sz="2400" dirty="0"/>
              <a:t>。</a:t>
            </a:r>
          </a:p>
        </p:txBody>
      </p:sp>
      <p:pic>
        <p:nvPicPr>
          <p:cNvPr id="10" name="图片 9" descr="图片包含 文字&#10;&#10;描述已自动生成">
            <a:extLst>
              <a:ext uri="{FF2B5EF4-FFF2-40B4-BE49-F238E27FC236}">
                <a16:creationId xmlns:a16="http://schemas.microsoft.com/office/drawing/2014/main" id="{8ECF557B-0960-4E85-B244-D382B975E079}"/>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209093" y="3121561"/>
            <a:ext cx="4466042" cy="2962316"/>
          </a:xfrm>
          <a:prstGeom prst="rect">
            <a:avLst/>
          </a:prstGeom>
        </p:spPr>
      </p:pic>
    </p:spTree>
    <p:extLst>
      <p:ext uri="{BB962C8B-B14F-4D97-AF65-F5344CB8AC3E}">
        <p14:creationId xmlns:p14="http://schemas.microsoft.com/office/powerpoint/2010/main" val="1282878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25757" y="1345506"/>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铸刻在青铜器上的文字</a:t>
            </a:r>
          </a:p>
        </p:txBody>
      </p:sp>
      <p:sp>
        <p:nvSpPr>
          <p:cNvPr id="2" name="矩形 1">
            <a:extLst>
              <a:ext uri="{FF2B5EF4-FFF2-40B4-BE49-F238E27FC236}">
                <a16:creationId xmlns:a16="http://schemas.microsoft.com/office/drawing/2014/main" id="{06CC3120-4EEA-49C6-90C8-EF12B8F65ECF}"/>
              </a:ext>
            </a:extLst>
          </p:cNvPr>
          <p:cNvSpPr/>
          <p:nvPr/>
        </p:nvSpPr>
        <p:spPr>
          <a:xfrm>
            <a:off x="1052369" y="1845394"/>
            <a:ext cx="7367154" cy="1569660"/>
          </a:xfrm>
          <a:prstGeom prst="rect">
            <a:avLst/>
          </a:prstGeom>
        </p:spPr>
        <p:txBody>
          <a:bodyPr wrap="square">
            <a:spAutoFit/>
          </a:bodyPr>
          <a:lstStyle/>
          <a:p>
            <a:pPr algn="just"/>
            <a:r>
              <a:rPr lang="en-US" altLang="zh-CN" sz="2400" dirty="0"/>
              <a:t>      </a:t>
            </a:r>
            <a:r>
              <a:rPr lang="zh-CN" altLang="zh-CN" sz="2400" dirty="0"/>
              <a:t>从商代末期直到东汉初期，出现了一种铸刻在青铜器内壁上或器盖背面上的文字。青铜器的文字内容为我国有关专家研究殷商至春秋战国时期统治制度及重大事件提供了重要的实证。</a:t>
            </a:r>
          </a:p>
        </p:txBody>
      </p:sp>
      <p:grpSp>
        <p:nvGrpSpPr>
          <p:cNvPr id="4" name="组合 3">
            <a:extLst>
              <a:ext uri="{FF2B5EF4-FFF2-40B4-BE49-F238E27FC236}">
                <a16:creationId xmlns:a16="http://schemas.microsoft.com/office/drawing/2014/main" id="{27B407DD-8A8C-4CFC-B902-AD412DA5ABA4}"/>
              </a:ext>
            </a:extLst>
          </p:cNvPr>
          <p:cNvGrpSpPr/>
          <p:nvPr/>
        </p:nvGrpSpPr>
        <p:grpSpPr>
          <a:xfrm>
            <a:off x="1326948" y="3501668"/>
            <a:ext cx="6718590" cy="2723674"/>
            <a:chOff x="1176280" y="3492544"/>
            <a:chExt cx="6718590" cy="2723674"/>
          </a:xfrm>
        </p:grpSpPr>
        <p:pic>
          <p:nvPicPr>
            <p:cNvPr id="10" name="图片 9">
              <a:extLst>
                <a:ext uri="{FF2B5EF4-FFF2-40B4-BE49-F238E27FC236}">
                  <a16:creationId xmlns:a16="http://schemas.microsoft.com/office/drawing/2014/main" id="{91635B69-4F0D-4A0B-AE3D-9CAF627EEB9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76280" y="3501668"/>
              <a:ext cx="2920742" cy="2705426"/>
            </a:xfrm>
            <a:prstGeom prst="rect">
              <a:avLst/>
            </a:prstGeom>
          </p:spPr>
        </p:pic>
        <p:pic>
          <p:nvPicPr>
            <p:cNvPr id="13" name="图片 12">
              <a:extLst>
                <a:ext uri="{FF2B5EF4-FFF2-40B4-BE49-F238E27FC236}">
                  <a16:creationId xmlns:a16="http://schemas.microsoft.com/office/drawing/2014/main" id="{BDAE567D-5852-45DB-B204-74EBD8F66006}"/>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262496" y="3492544"/>
              <a:ext cx="3632374" cy="2723674"/>
            </a:xfrm>
            <a:prstGeom prst="rect">
              <a:avLst/>
            </a:prstGeom>
          </p:spPr>
        </p:pic>
      </p:grpSp>
    </p:spTree>
    <p:extLst>
      <p:ext uri="{BB962C8B-B14F-4D97-AF65-F5344CB8AC3E}">
        <p14:creationId xmlns:p14="http://schemas.microsoft.com/office/powerpoint/2010/main" val="604288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71000" y="1345506"/>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刻在石头上的文字</a:t>
            </a:r>
          </a:p>
        </p:txBody>
      </p:sp>
      <p:sp>
        <p:nvSpPr>
          <p:cNvPr id="2" name="矩形 1">
            <a:extLst>
              <a:ext uri="{FF2B5EF4-FFF2-40B4-BE49-F238E27FC236}">
                <a16:creationId xmlns:a16="http://schemas.microsoft.com/office/drawing/2014/main" id="{06CC3120-4EEA-49C6-90C8-EF12B8F65ECF}"/>
              </a:ext>
            </a:extLst>
          </p:cNvPr>
          <p:cNvSpPr/>
          <p:nvPr/>
        </p:nvSpPr>
        <p:spPr>
          <a:xfrm>
            <a:off x="1052369" y="1845394"/>
            <a:ext cx="7367154" cy="2308324"/>
          </a:xfrm>
          <a:prstGeom prst="rect">
            <a:avLst/>
          </a:prstGeom>
        </p:spPr>
        <p:txBody>
          <a:bodyPr wrap="square">
            <a:spAutoFit/>
          </a:bodyPr>
          <a:lstStyle/>
          <a:p>
            <a:pPr algn="just"/>
            <a:r>
              <a:rPr lang="en-US" altLang="zh-CN" sz="2400" dirty="0"/>
              <a:t>      </a:t>
            </a:r>
            <a:r>
              <a:rPr lang="zh-CN" altLang="zh-CN" sz="2400" dirty="0"/>
              <a:t>在石头上刻字，盛行于秦汉时期。古人有刻字记事的传统，在石头上刻字比在金属器物上更方便，取材更广泛，还能长期保存，所以刻石记事在当时一时盛行。石刻文字承担、记录着统治者们的功德伟绩或布道施德等，此外，还有名人的书法文字。有些石刻文字、石刻画艺木至今仍在沿用。</a:t>
            </a:r>
          </a:p>
        </p:txBody>
      </p:sp>
      <p:grpSp>
        <p:nvGrpSpPr>
          <p:cNvPr id="3" name="组合 2">
            <a:extLst>
              <a:ext uri="{FF2B5EF4-FFF2-40B4-BE49-F238E27FC236}">
                <a16:creationId xmlns:a16="http://schemas.microsoft.com/office/drawing/2014/main" id="{4096C618-7682-47E3-AA57-D735FF448B5A}"/>
              </a:ext>
            </a:extLst>
          </p:cNvPr>
          <p:cNvGrpSpPr/>
          <p:nvPr/>
        </p:nvGrpSpPr>
        <p:grpSpPr>
          <a:xfrm>
            <a:off x="1433369" y="4191941"/>
            <a:ext cx="6543040" cy="2256782"/>
            <a:chOff x="1294602" y="4138192"/>
            <a:chExt cx="6797029" cy="2344386"/>
          </a:xfrm>
        </p:grpSpPr>
        <p:pic>
          <p:nvPicPr>
            <p:cNvPr id="11" name="图片 10">
              <a:extLst>
                <a:ext uri="{FF2B5EF4-FFF2-40B4-BE49-F238E27FC236}">
                  <a16:creationId xmlns:a16="http://schemas.microsoft.com/office/drawing/2014/main" id="{DE051478-AE61-4E4C-8FD1-0B6133522C51}"/>
                </a:ext>
              </a:extLst>
            </p:cNvPr>
            <p:cNvPicPr/>
            <p:nvPr/>
          </p:nvPicPr>
          <p:blipFill>
            <a:blip r:embed="rId3">
              <a:extLst>
                <a:ext uri="{28A0092B-C50C-407E-A947-70E740481C1C}">
                  <a14:useLocalDpi xmlns:a14="http://schemas.microsoft.com/office/drawing/2010/main" val="0"/>
                </a:ext>
              </a:extLst>
            </a:blip>
            <a:stretch>
              <a:fillRect/>
            </a:stretch>
          </p:blipFill>
          <p:spPr>
            <a:xfrm>
              <a:off x="1294602" y="4155798"/>
              <a:ext cx="3479516" cy="2309174"/>
            </a:xfrm>
            <a:prstGeom prst="rect">
              <a:avLst/>
            </a:prstGeom>
          </p:spPr>
        </p:pic>
        <p:pic>
          <p:nvPicPr>
            <p:cNvPr id="12" name="图片 11">
              <a:extLst>
                <a:ext uri="{FF2B5EF4-FFF2-40B4-BE49-F238E27FC236}">
                  <a16:creationId xmlns:a16="http://schemas.microsoft.com/office/drawing/2014/main" id="{27D2E28F-4FCB-4579-85C5-E2DDC72898D1}"/>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907713" y="4138192"/>
              <a:ext cx="3183918" cy="2344386"/>
            </a:xfrm>
            <a:prstGeom prst="rect">
              <a:avLst/>
            </a:prstGeom>
          </p:spPr>
        </p:pic>
      </p:grpSp>
    </p:spTree>
    <p:extLst>
      <p:ext uri="{BB962C8B-B14F-4D97-AF65-F5344CB8AC3E}">
        <p14:creationId xmlns:p14="http://schemas.microsoft.com/office/powerpoint/2010/main" val="361842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841226"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书籍的起源与发展</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6" name="图片 41" descr="未标题1-2.png">
            <a:extLst>
              <a:ext uri="{FF2B5EF4-FFF2-40B4-BE49-F238E27FC236}">
                <a16:creationId xmlns:a16="http://schemas.microsoft.com/office/drawing/2014/main" id="{3AB43D3C-A4D5-4BE7-8457-CCBBAFEFBDCB}"/>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7" name="矩形 6">
            <a:extLst>
              <a:ext uri="{FF2B5EF4-FFF2-40B4-BE49-F238E27FC236}">
                <a16:creationId xmlns:a16="http://schemas.microsoft.com/office/drawing/2014/main" id="{811B1898-3008-4C15-847D-871AFAD33CAD}"/>
              </a:ext>
            </a:extLst>
          </p:cNvPr>
          <p:cNvSpPr/>
          <p:nvPr/>
        </p:nvSpPr>
        <p:spPr>
          <a:xfrm>
            <a:off x="1430193" y="1345506"/>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我国早期书籍的装帧</a:t>
            </a:r>
          </a:p>
        </p:txBody>
      </p:sp>
      <p:pic>
        <p:nvPicPr>
          <p:cNvPr id="5" name="图片 4">
            <a:extLst>
              <a:ext uri="{FF2B5EF4-FFF2-40B4-BE49-F238E27FC236}">
                <a16:creationId xmlns:a16="http://schemas.microsoft.com/office/drawing/2014/main" id="{8FD10F30-D571-4189-9E9E-83331FB812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0632" y="1855648"/>
            <a:ext cx="4642736" cy="4717838"/>
          </a:xfrm>
          <a:prstGeom prst="rect">
            <a:avLst/>
          </a:prstGeom>
        </p:spPr>
      </p:pic>
      <p:sp>
        <p:nvSpPr>
          <p:cNvPr id="10" name="矩形 9">
            <a:extLst>
              <a:ext uri="{FF2B5EF4-FFF2-40B4-BE49-F238E27FC236}">
                <a16:creationId xmlns:a16="http://schemas.microsoft.com/office/drawing/2014/main" id="{A4A628B2-8C95-46DC-AD6C-D1D8898C65AD}"/>
              </a:ext>
            </a:extLst>
          </p:cNvPr>
          <p:cNvSpPr/>
          <p:nvPr/>
        </p:nvSpPr>
        <p:spPr>
          <a:xfrm>
            <a:off x="3454850" y="2343466"/>
            <a:ext cx="1261884" cy="523220"/>
          </a:xfrm>
          <a:prstGeom prst="rect">
            <a:avLst/>
          </a:prstGeom>
        </p:spPr>
        <p:txBody>
          <a:bodyPr wrap="none">
            <a:spAutoFit/>
          </a:bodyPr>
          <a:lstStyle/>
          <a:p>
            <a:r>
              <a:rPr lang="zh-CN" altLang="zh-CN" sz="2800" dirty="0"/>
              <a:t>简牍装</a:t>
            </a:r>
            <a:endParaRPr lang="zh-CN" altLang="en-US" sz="2800" dirty="0"/>
          </a:p>
        </p:txBody>
      </p:sp>
      <p:sp>
        <p:nvSpPr>
          <p:cNvPr id="13" name="矩形 12">
            <a:extLst>
              <a:ext uri="{FF2B5EF4-FFF2-40B4-BE49-F238E27FC236}">
                <a16:creationId xmlns:a16="http://schemas.microsoft.com/office/drawing/2014/main" id="{D7938495-9923-4313-8595-A843141837FD}"/>
              </a:ext>
            </a:extLst>
          </p:cNvPr>
          <p:cNvSpPr/>
          <p:nvPr/>
        </p:nvSpPr>
        <p:spPr>
          <a:xfrm>
            <a:off x="4928323" y="2510392"/>
            <a:ext cx="1261884" cy="523220"/>
          </a:xfrm>
          <a:prstGeom prst="rect">
            <a:avLst/>
          </a:prstGeom>
        </p:spPr>
        <p:txBody>
          <a:bodyPr wrap="none">
            <a:spAutoFit/>
          </a:bodyPr>
          <a:lstStyle/>
          <a:p>
            <a:r>
              <a:rPr lang="zh-CN" altLang="zh-CN" sz="2800" dirty="0"/>
              <a:t>卷轴装</a:t>
            </a:r>
            <a:endParaRPr lang="zh-CN" altLang="en-US" sz="2800" dirty="0"/>
          </a:p>
        </p:txBody>
      </p:sp>
      <p:sp>
        <p:nvSpPr>
          <p:cNvPr id="14" name="矩形 13">
            <a:extLst>
              <a:ext uri="{FF2B5EF4-FFF2-40B4-BE49-F238E27FC236}">
                <a16:creationId xmlns:a16="http://schemas.microsoft.com/office/drawing/2014/main" id="{60F6C62E-5B74-455A-95BF-1DED224EB10D}"/>
              </a:ext>
            </a:extLst>
          </p:cNvPr>
          <p:cNvSpPr/>
          <p:nvPr/>
        </p:nvSpPr>
        <p:spPr>
          <a:xfrm>
            <a:off x="5559265" y="3836912"/>
            <a:ext cx="1261884" cy="523220"/>
          </a:xfrm>
          <a:prstGeom prst="rect">
            <a:avLst/>
          </a:prstGeom>
        </p:spPr>
        <p:txBody>
          <a:bodyPr wrap="none">
            <a:spAutoFit/>
          </a:bodyPr>
          <a:lstStyle/>
          <a:p>
            <a:r>
              <a:rPr lang="zh-CN" altLang="zh-CN" sz="2800" dirty="0"/>
              <a:t>旋风装</a:t>
            </a:r>
            <a:endParaRPr lang="zh-CN" altLang="en-US" sz="2800" dirty="0"/>
          </a:p>
        </p:txBody>
      </p:sp>
      <p:sp>
        <p:nvSpPr>
          <p:cNvPr id="15" name="矩形 14">
            <a:extLst>
              <a:ext uri="{FF2B5EF4-FFF2-40B4-BE49-F238E27FC236}">
                <a16:creationId xmlns:a16="http://schemas.microsoft.com/office/drawing/2014/main" id="{0F6E8928-848D-4BB3-8199-C3F14F9EE9D2}"/>
              </a:ext>
            </a:extLst>
          </p:cNvPr>
          <p:cNvSpPr/>
          <p:nvPr/>
        </p:nvSpPr>
        <p:spPr>
          <a:xfrm>
            <a:off x="5053014" y="5244256"/>
            <a:ext cx="1261884" cy="523220"/>
          </a:xfrm>
          <a:prstGeom prst="rect">
            <a:avLst/>
          </a:prstGeom>
        </p:spPr>
        <p:txBody>
          <a:bodyPr wrap="none">
            <a:spAutoFit/>
          </a:bodyPr>
          <a:lstStyle/>
          <a:p>
            <a:r>
              <a:rPr lang="zh-CN" altLang="zh-CN" sz="2800" dirty="0"/>
              <a:t>经折装</a:t>
            </a:r>
            <a:endParaRPr lang="zh-CN" altLang="en-US" sz="2800" dirty="0"/>
          </a:p>
        </p:txBody>
      </p:sp>
      <p:sp>
        <p:nvSpPr>
          <p:cNvPr id="16" name="矩形 15">
            <a:extLst>
              <a:ext uri="{FF2B5EF4-FFF2-40B4-BE49-F238E27FC236}">
                <a16:creationId xmlns:a16="http://schemas.microsoft.com/office/drawing/2014/main" id="{0647236F-B5B3-4676-A8F9-93CCAD3E0ECA}"/>
              </a:ext>
            </a:extLst>
          </p:cNvPr>
          <p:cNvSpPr/>
          <p:nvPr/>
        </p:nvSpPr>
        <p:spPr>
          <a:xfrm>
            <a:off x="3626789" y="5593134"/>
            <a:ext cx="1261884" cy="523220"/>
          </a:xfrm>
          <a:prstGeom prst="rect">
            <a:avLst/>
          </a:prstGeom>
        </p:spPr>
        <p:txBody>
          <a:bodyPr wrap="none">
            <a:spAutoFit/>
          </a:bodyPr>
          <a:lstStyle/>
          <a:p>
            <a:r>
              <a:rPr lang="zh-CN" altLang="zh-CN" sz="2800" dirty="0"/>
              <a:t>蝴蝶装</a:t>
            </a:r>
            <a:endParaRPr lang="zh-CN" altLang="en-US" sz="2800" dirty="0"/>
          </a:p>
        </p:txBody>
      </p:sp>
      <p:sp>
        <p:nvSpPr>
          <p:cNvPr id="17" name="矩形 16">
            <a:extLst>
              <a:ext uri="{FF2B5EF4-FFF2-40B4-BE49-F238E27FC236}">
                <a16:creationId xmlns:a16="http://schemas.microsoft.com/office/drawing/2014/main" id="{8C84CB87-D095-431E-B94B-E3A0102FF27A}"/>
              </a:ext>
            </a:extLst>
          </p:cNvPr>
          <p:cNvSpPr/>
          <p:nvPr/>
        </p:nvSpPr>
        <p:spPr>
          <a:xfrm>
            <a:off x="2434504" y="4753082"/>
            <a:ext cx="1261884" cy="523220"/>
          </a:xfrm>
          <a:prstGeom prst="rect">
            <a:avLst/>
          </a:prstGeom>
        </p:spPr>
        <p:txBody>
          <a:bodyPr wrap="none">
            <a:spAutoFit/>
          </a:bodyPr>
          <a:lstStyle/>
          <a:p>
            <a:r>
              <a:rPr lang="zh-CN" altLang="zh-CN" sz="2800" dirty="0"/>
              <a:t>包背装</a:t>
            </a:r>
            <a:endParaRPr lang="zh-CN" altLang="en-US" sz="2800" dirty="0"/>
          </a:p>
        </p:txBody>
      </p:sp>
      <p:sp>
        <p:nvSpPr>
          <p:cNvPr id="18" name="矩形 17">
            <a:extLst>
              <a:ext uri="{FF2B5EF4-FFF2-40B4-BE49-F238E27FC236}">
                <a16:creationId xmlns:a16="http://schemas.microsoft.com/office/drawing/2014/main" id="{2582C7CE-27EC-481C-8873-526173BE2058}"/>
              </a:ext>
            </a:extLst>
          </p:cNvPr>
          <p:cNvSpPr/>
          <p:nvPr/>
        </p:nvSpPr>
        <p:spPr>
          <a:xfrm>
            <a:off x="2513822" y="3327519"/>
            <a:ext cx="902811" cy="523220"/>
          </a:xfrm>
          <a:prstGeom prst="rect">
            <a:avLst/>
          </a:prstGeom>
        </p:spPr>
        <p:txBody>
          <a:bodyPr wrap="none">
            <a:spAutoFit/>
          </a:bodyPr>
          <a:lstStyle/>
          <a:p>
            <a:pPr algn="just"/>
            <a:r>
              <a:rPr lang="zh-CN" altLang="zh-CN" sz="2800" dirty="0"/>
              <a:t>线装</a:t>
            </a:r>
            <a:endParaRPr lang="zh-CN" altLang="en-US" sz="2800" dirty="0"/>
          </a:p>
        </p:txBody>
      </p:sp>
    </p:spTree>
    <p:extLst>
      <p:ext uri="{BB962C8B-B14F-4D97-AF65-F5344CB8AC3E}">
        <p14:creationId xmlns:p14="http://schemas.microsoft.com/office/powerpoint/2010/main" val="266277567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5833</TotalTime>
  <Words>3907</Words>
  <Application>Microsoft Office PowerPoint</Application>
  <PresentationFormat>全屏显示(4:3)</PresentationFormat>
  <Paragraphs>299</Paragraphs>
  <Slides>66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66</vt:i4>
      </vt:variant>
    </vt:vector>
  </HeadingPairs>
  <TitlesOfParts>
    <vt:vector size="71" baseType="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362</cp:revision>
  <dcterms:created xsi:type="dcterms:W3CDTF">2018-03-02T06:04:30Z</dcterms:created>
  <dcterms:modified xsi:type="dcterms:W3CDTF">2020-03-31T09:13:07Z</dcterms:modified>
</cp:coreProperties>
</file>